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1066" r:id="rId3"/>
    <p:sldId id="998" r:id="rId4"/>
    <p:sldId id="1003" r:id="rId5"/>
    <p:sldId id="1004" r:id="rId6"/>
    <p:sldId id="1007" r:id="rId7"/>
    <p:sldId id="1067" r:id="rId8"/>
    <p:sldId id="1068" r:id="rId9"/>
    <p:sldId id="1069" r:id="rId10"/>
    <p:sldId id="1070" r:id="rId11"/>
    <p:sldId id="1071" r:id="rId12"/>
    <p:sldId id="1072" r:id="rId13"/>
    <p:sldId id="1277" r:id="rId14"/>
    <p:sldId id="1278" r:id="rId15"/>
    <p:sldId id="1073" r:id="rId16"/>
    <p:sldId id="1074" r:id="rId17"/>
    <p:sldId id="1075" r:id="rId18"/>
    <p:sldId id="1077" r:id="rId19"/>
    <p:sldId id="1259" r:id="rId20"/>
    <p:sldId id="1274" r:id="rId21"/>
    <p:sldId id="1275" r:id="rId22"/>
    <p:sldId id="1078" r:id="rId23"/>
    <p:sldId id="1011" r:id="rId24"/>
    <p:sldId id="1012" r:id="rId25"/>
    <p:sldId id="1016" r:id="rId26"/>
    <p:sldId id="1014" r:id="rId27"/>
    <p:sldId id="1015" r:id="rId28"/>
    <p:sldId id="331" r:id="rId29"/>
    <p:sldId id="332" r:id="rId30"/>
    <p:sldId id="257" r:id="rId31"/>
    <p:sldId id="259" r:id="rId32"/>
    <p:sldId id="267" r:id="rId33"/>
    <p:sldId id="268" r:id="rId34"/>
    <p:sldId id="127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4660"/>
  </p:normalViewPr>
  <p:slideViewPr>
    <p:cSldViewPr snapToGrid="0">
      <p:cViewPr>
        <p:scale>
          <a:sx n="92" d="100"/>
          <a:sy n="92" d="100"/>
        </p:scale>
        <p:origin x="45" y="-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EA31-CB9C-48F0-A16F-C828ACC0304E}" type="datetimeFigureOut">
              <a:rPr lang="en-HK" smtClean="0"/>
              <a:t>22/2/2025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67FB2-E4FC-4962-90A1-D71B93CB8E9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928293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8C472-C6A8-F3FB-493E-FB1DB70A1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96B1B1-49C7-6864-EB7C-F5B71D2D5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C4151E-66B1-3FF7-40F9-D1F609092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B35AF-8909-5D4C-8118-445853A5F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12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AA770-6866-3157-6322-98908436B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8E5D48-31FA-505A-6C9B-6FC017A6D4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3BEE79-6DEB-E0EC-D632-1705B5E28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E8F74-71F6-D183-7E0E-71C08961E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07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9B89F-1CC2-0EA6-5B99-379EAB1A2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03BA08-EBBE-A8DF-60DC-27EB7A3C29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781DAC-149E-98D6-23B6-3C64D21F0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AF7B9-36D5-C3C3-0402-0F15A6499D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39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B68C-4E2C-1106-C3D6-AF8B3D33B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F9BCA-0D70-8B63-1C7B-B467B45D9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CF5B9-EDA1-468B-7647-7A5B0D97F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905E-0EDF-4B52-9916-9EF4FE67CBB5}" type="datetimeFigureOut">
              <a:rPr lang="en-HK" smtClean="0"/>
              <a:t>22/2/2025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CBA3B-7BC3-05E2-D167-A53A4E65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4D93F-0A27-20D7-58C5-D5191C083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FEED-0D12-4CAC-A876-CEF2615612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16292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C894-75AD-8D51-71CB-4DB3BE66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D203D-7AF0-FBEA-29D0-63C613264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04208-CB1B-5490-C640-B50F56A33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905E-0EDF-4B52-9916-9EF4FE67CBB5}" type="datetimeFigureOut">
              <a:rPr lang="en-HK" smtClean="0"/>
              <a:t>22/2/2025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01055-7768-767D-3734-ECD7547A9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9E5-8BB7-2FE9-7F43-3AA339C63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FEED-0D12-4CAC-A876-CEF2615612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49546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00AF54-D9C6-B231-9A6C-6A1C53FE4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1332B-7E78-B041-73EC-B2F209601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55307-3A6F-D262-A60C-0015BD716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905E-0EDF-4B52-9916-9EF4FE67CBB5}" type="datetimeFigureOut">
              <a:rPr lang="en-HK" smtClean="0"/>
              <a:t>22/2/2025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8180F-A19F-05E4-9655-3034D99AB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34F96-A56A-35F0-6B25-B3546814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FEED-0D12-4CAC-A876-CEF2615612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12158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719263"/>
            <a:ext cx="10972800" cy="441166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D859B6-3195-1BAE-690F-34E8E9EB51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51D247-2B1A-B513-5A0B-6D8C093538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8A69F98-AA44-8720-6BCE-ED32CBE5F0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633103-CAE1-437E-B749-5527D4206F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1854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9B78-1771-50F0-5822-A3F750F6F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966ED-FB32-7BEE-0C95-A8E581879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C2448-89F1-668C-E49A-1676E1582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905E-0EDF-4B52-9916-9EF4FE67CBB5}" type="datetimeFigureOut">
              <a:rPr lang="en-HK" smtClean="0"/>
              <a:t>22/2/2025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CEEC6-5008-AF90-B86B-76FA9DC2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2B4ED-495C-FE28-A3E0-72DC9DAC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FEED-0D12-4CAC-A876-CEF2615612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28450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AC76F-C1A9-1CAF-7797-78386D033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F3AC4-6C45-8D8D-A366-3AC1C69D2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AE502-E625-A301-57AA-E3EFBBDB1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905E-0EDF-4B52-9916-9EF4FE67CBB5}" type="datetimeFigureOut">
              <a:rPr lang="en-HK" smtClean="0"/>
              <a:t>22/2/2025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1D4F0-AC93-F421-21AB-BBD95835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5D977-27AA-7B91-1D85-E19106BC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FEED-0D12-4CAC-A876-CEF2615612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0247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B21B-8F7E-9792-AB37-2B3DAEEC7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95A1D-6A82-3723-869D-FED74C281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090AA-BA18-F4F1-CFD8-D1C467C54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BE5E1-BF07-26F7-62BC-C252B6A4C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905E-0EDF-4B52-9916-9EF4FE67CBB5}" type="datetimeFigureOut">
              <a:rPr lang="en-HK" smtClean="0"/>
              <a:t>22/2/2025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45BF2-E3F7-A41A-AED8-3182F775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0505E-B120-D8CA-8B4E-61947C1E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FEED-0D12-4CAC-A876-CEF2615612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68569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FACE-88F1-8104-0C76-BC5654A91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417DE-684C-47EC-12C8-DE82E7FC5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B18FF-E34E-09B9-F83B-B884E55D6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54256D-6E30-2C0D-2DEC-1251332BB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1BD2A0-28B6-99FA-5897-696BDE4F31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6221DD-544A-F04C-7D50-7C8473172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905E-0EDF-4B52-9916-9EF4FE67CBB5}" type="datetimeFigureOut">
              <a:rPr lang="en-HK" smtClean="0"/>
              <a:t>22/2/2025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279C82-360B-1E0B-1DA4-07E2CA21F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613514-A147-B28D-4417-E398A4268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FEED-0D12-4CAC-A876-CEF2615612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4786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4606E-C67D-F188-DA1C-8B8B59E91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F26E43-5D22-E195-3A6F-A78A27BD3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905E-0EDF-4B52-9916-9EF4FE67CBB5}" type="datetimeFigureOut">
              <a:rPr lang="en-HK" smtClean="0"/>
              <a:t>22/2/2025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A0C9D-11BB-3334-888C-9BE69892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ACCF2-6835-B15C-84EE-59DDDCAE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FEED-0D12-4CAC-A876-CEF2615612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57549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E56FDC-62DC-337F-0650-E7AD01E80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905E-0EDF-4B52-9916-9EF4FE67CBB5}" type="datetimeFigureOut">
              <a:rPr lang="en-HK" smtClean="0"/>
              <a:t>22/2/2025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B8DF1-911A-AFC9-127C-D730E1623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7FB4-463D-6A08-0851-0F4B75B2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FEED-0D12-4CAC-A876-CEF2615612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5075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3930-4C86-CF8A-0131-66D51707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91701-BA82-C6CE-247E-03292AE30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F081D-E758-A2BE-F0AB-C185905D8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C4A1F-9CB7-0D44-A7BA-E69F5FFC1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905E-0EDF-4B52-9916-9EF4FE67CBB5}" type="datetimeFigureOut">
              <a:rPr lang="en-HK" smtClean="0"/>
              <a:t>22/2/2025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CEFB3-0E7D-A363-D35E-CA947268D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B4E52-E950-A670-2B0A-03676C87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FEED-0D12-4CAC-A876-CEF2615612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1243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3B1C-D786-8C21-ECCC-837EB281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DEFB81-EA36-24FE-0C0A-28D6D0BFF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885F4-8312-E054-6B71-3E002CBE3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FFB30-44A1-E0AB-0DB8-563B81542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905E-0EDF-4B52-9916-9EF4FE67CBB5}" type="datetimeFigureOut">
              <a:rPr lang="en-HK" smtClean="0"/>
              <a:t>22/2/2025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001BF-EA86-1469-2606-20DA395D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42C6A-4D70-009C-695B-7E145E1AC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FEED-0D12-4CAC-A876-CEF2615612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4313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90BA7B-CCE6-8E17-DD72-BD8AA00F9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C1000-824F-684E-9730-DF615B51E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C8288-7D6E-AE30-34B1-8CFDCF5B2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2905E-0EDF-4B52-9916-9EF4FE67CBB5}" type="datetimeFigureOut">
              <a:rPr lang="en-HK" smtClean="0"/>
              <a:t>22/2/2025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CC70E-1C34-C9AC-D87A-E14290153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FDD38-6D5B-0B92-E9E8-F43E62D6B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AFEED-0D12-4CAC-A876-CEF2615612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1293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2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37.wmf"/><Relationship Id="rId7" Type="http://schemas.openxmlformats.org/officeDocument/2006/relationships/image" Target="../media/image3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4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hysics.nist.gov/cuu/Units/kilogram.html" TargetMode="External"/><Relationship Id="rId2" Type="http://schemas.openxmlformats.org/officeDocument/2006/relationships/hyperlink" Target="http://physics.nist.gov/cuu/Units/meter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physics.nist.gov/cuu/Units/second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1C1D-CCF0-C11D-EBA0-425940C99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0BF83-06E9-3E93-5B84-F57BBFCB4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38946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9D41-C193-E70D-3E20-0292852F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could have solved the problem us </a:t>
            </a:r>
            <a:r>
              <a:rPr lang="en-US" dirty="0" err="1"/>
              <a:t>ing</a:t>
            </a:r>
            <a:r>
              <a:rPr lang="en-US" dirty="0"/>
              <a:t> vector notation: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63EEF-65FD-06F5-D062-8AB77C213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E2502-A8B3-6003-80AE-399DE4ED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2209630"/>
            <a:ext cx="10012172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31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CC1A7-F321-8A40-26D1-BF46C04F4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571F-A47F-9E26-6DE5-145BAB30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7C889-DB7B-F07E-5FD5-FA8C07099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48" y="0"/>
            <a:ext cx="11438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3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85F5-B335-D925-FBF5-A88FE8137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graph below, calculate the average velocity of the trajectory plotted.</a:t>
            </a:r>
            <a:endParaRPr lang="en-H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6456B1-C23A-B7C8-0535-00A0A217D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83" y="4646918"/>
            <a:ext cx="8688012" cy="208626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BB67CE-423A-391D-9A34-F4BE209F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20" y="2001793"/>
            <a:ext cx="4588397" cy="356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60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EC1B-B542-AD70-654B-38F52ADF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B5213-C48B-D140-E597-9F1B67565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DC681-C9AD-7154-2428-884B8F23E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407"/>
            <a:ext cx="12192000" cy="2629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5F59D-6C6F-8AFE-9E84-7200B643F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2404"/>
            <a:ext cx="7403690" cy="39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7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3CE45-58B7-DFBE-10ED-35225510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C8477-CFEC-5BEB-1C79-5B49FE37D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DAD51-648C-BB65-04D6-1E8BAF257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36" y="0"/>
            <a:ext cx="10281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69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D823-7C9F-5B4E-3DFE-356D2EE6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11894-AF96-BC9F-5AEB-2501849E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92" y="149852"/>
            <a:ext cx="10116065" cy="2188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39AF5B-7DD7-82A6-161C-6EF99A63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4310"/>
            <a:ext cx="5650850" cy="4427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D412CB-A1E0-BF82-0C4F-43FC65C63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050" y="2130369"/>
            <a:ext cx="3971389" cy="364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54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3A05-DB76-CD46-DBDD-F4D81B89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788F7-AE88-93D3-2A56-B158899B6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9F679-D418-0617-C632-42E7B0C5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825" y="0"/>
            <a:ext cx="394835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5316D2-8769-525B-001E-6E794D5B9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67" y="172994"/>
            <a:ext cx="7183550" cy="282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08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C952A-386A-C467-ABFD-31FBC167D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03807-2B3F-1E07-3244-26093A5F0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85A1C-D520-C132-D7E2-9AA60078E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066"/>
            <a:ext cx="8316110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12EDE-2F5C-D0E6-3456-40335043D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406" y="0"/>
            <a:ext cx="6266787" cy="333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66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6D79-7BB4-9D2C-270F-5294FC4E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Instantaneous Acceleration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06132C-A678-41AB-6BE4-B1ADDD9CF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4467"/>
            <a:ext cx="6501714" cy="2688529"/>
          </a:xfrm>
        </p:spPr>
      </p:pic>
    </p:spTree>
    <p:extLst>
      <p:ext uri="{BB962C8B-B14F-4D97-AF65-F5344CB8AC3E}">
        <p14:creationId xmlns:p14="http://schemas.microsoft.com/office/powerpoint/2010/main" val="253049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E88EC-7CCF-6DFE-FB1A-7E08CE25F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F0CE6F6E-D076-7260-4505-C2F792F20F68}"/>
              </a:ext>
            </a:extLst>
          </p:cNvPr>
          <p:cNvSpPr txBox="1">
            <a:spLocks/>
          </p:cNvSpPr>
          <p:nvPr/>
        </p:nvSpPr>
        <p:spPr>
          <a:xfrm>
            <a:off x="1966365" y="0"/>
            <a:ext cx="8259270" cy="691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4200" dirty="0">
                <a:solidFill>
                  <a:srgbClr val="011893"/>
                </a:solidFill>
                <a:latin typeface="+mn-lt"/>
              </a:rPr>
              <a:t>Instantaneous Velocity Sketched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585164-6D52-4800-C400-9A620D646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1" y="837612"/>
            <a:ext cx="5953805" cy="51277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E9CBE0-91AA-4240-EB59-3C6C45C19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26" y="840872"/>
            <a:ext cx="5642087" cy="50965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51768C-D8C5-837F-94D5-67A16A7FE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326" y="901404"/>
            <a:ext cx="5735603" cy="547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E9CBF219-78FC-36E8-5B1D-524D168E2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35" y="-239558"/>
            <a:ext cx="10515600" cy="1325563"/>
          </a:xfrm>
        </p:spPr>
        <p:txBody>
          <a:bodyPr/>
          <a:lstStyle/>
          <a:p>
            <a:r>
              <a:rPr lang="en-US" altLang="en-US" dirty="0"/>
              <a:t>Describing Motion</a:t>
            </a:r>
          </a:p>
        </p:txBody>
      </p:sp>
      <p:sp>
        <p:nvSpPr>
          <p:cNvPr id="9219" name="Slide Number Placeholder 1">
            <a:extLst>
              <a:ext uri="{FF2B5EF4-FFF2-40B4-BE49-F238E27FC236}">
                <a16:creationId xmlns:a16="http://schemas.microsoft.com/office/drawing/2014/main" id="{A174BE08-8987-97CA-ACC8-0944386D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A61D97E4-3D74-4BC0-B402-F0CE1D5640F7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9220" name="TextBox 3">
            <a:extLst>
              <a:ext uri="{FF2B5EF4-FFF2-40B4-BE49-F238E27FC236}">
                <a16:creationId xmlns:a16="http://schemas.microsoft.com/office/drawing/2014/main" id="{51859CA5-F64A-CC09-4109-019612EF6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7" y="894378"/>
            <a:ext cx="8208963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 dirty="0"/>
              <a:t>The main purpose of </a:t>
            </a:r>
            <a:r>
              <a:rPr lang="en-US" altLang="en-US" sz="2000" i="1" dirty="0"/>
              <a:t>mechanics</a:t>
            </a:r>
            <a:r>
              <a:rPr lang="en-US" altLang="en-US" sz="2000" dirty="0"/>
              <a:t> is to describe and predict the motion of an object (some objects).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20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 dirty="0"/>
              <a:t>Motion diagrams or verbal descriptions can be used, but the most effective way is by mathematical formulation and equations.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D34EDCD-7F06-C30F-14D7-13F6D5FC0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1637" y="3166269"/>
            <a:ext cx="498157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222" name="TextBox 1">
            <a:extLst>
              <a:ext uri="{FF2B5EF4-FFF2-40B4-BE49-F238E27FC236}">
                <a16:creationId xmlns:a16="http://schemas.microsoft.com/office/drawing/2014/main" id="{2E6F154B-C421-675C-51F3-8AFC2E44E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3212" y="3106763"/>
            <a:ext cx="36591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600" dirty="0"/>
              <a:t>Moving to the right with the same speed of 3 meters per second.</a:t>
            </a:r>
          </a:p>
        </p:txBody>
      </p:sp>
      <p:sp>
        <p:nvSpPr>
          <p:cNvPr id="9223" name="TextBox 6">
            <a:extLst>
              <a:ext uri="{FF2B5EF4-FFF2-40B4-BE49-F238E27FC236}">
                <a16:creationId xmlns:a16="http://schemas.microsoft.com/office/drawing/2014/main" id="{3962F35E-FCB8-7789-D16A-70E0D1CA0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3212" y="4008129"/>
            <a:ext cx="3659188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600" dirty="0"/>
              <a:t>Moving to the right with initial speed of 1 meter per second and increasing its speed at a constant rate of 2 meters per second per second.</a:t>
            </a:r>
          </a:p>
        </p:txBody>
      </p:sp>
      <p:sp>
        <p:nvSpPr>
          <p:cNvPr id="9224" name="TextBox 6">
            <a:extLst>
              <a:ext uri="{FF2B5EF4-FFF2-40B4-BE49-F238E27FC236}">
                <a16:creationId xmlns:a16="http://schemas.microsoft.com/office/drawing/2014/main" id="{E6276E7D-6164-A759-15C7-5D2E71318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3212" y="5335078"/>
            <a:ext cx="3659188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600" dirty="0"/>
              <a:t>Moving to the right with initial speed of 5 meters per second and decreasing its speed at a constant rate of 2 meters per second per second.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AAAEF1-B8FA-C1E8-AA02-532D3695E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06" y="552438"/>
            <a:ext cx="3579906" cy="204368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42FCA-A250-6EBF-96E4-A717C8772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FE56A93C-4C1E-3A06-9DA7-533FAABDE38D}"/>
              </a:ext>
            </a:extLst>
          </p:cNvPr>
          <p:cNvSpPr txBox="1">
            <a:spLocks/>
          </p:cNvSpPr>
          <p:nvPr/>
        </p:nvSpPr>
        <p:spPr>
          <a:xfrm>
            <a:off x="853440" y="-1"/>
            <a:ext cx="10485120" cy="995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4200" dirty="0">
                <a:solidFill>
                  <a:srgbClr val="011893"/>
                </a:solidFill>
                <a:latin typeface="+mn-lt"/>
              </a:rPr>
              <a:t>Velocity and Position by Integration</a:t>
            </a:r>
            <a:endParaRPr lang="en-US" sz="4200" dirty="0">
              <a:solidFill>
                <a:srgbClr val="011893"/>
              </a:solidFill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E6D4AC-7EA5-457A-85F7-BD10513E3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1"/>
          <a:stretch/>
        </p:blipFill>
        <p:spPr>
          <a:xfrm>
            <a:off x="0" y="995956"/>
            <a:ext cx="5579807" cy="56715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D132C3-8290-80D3-4B87-8A8A16E2B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534"/>
          <a:stretch/>
        </p:blipFill>
        <p:spPr>
          <a:xfrm>
            <a:off x="8001001" y="854346"/>
            <a:ext cx="3071271" cy="5456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DF6FC97-D52E-A4D3-8A42-4E1BE406DC04}"/>
              </a:ext>
            </a:extLst>
          </p:cNvPr>
          <p:cNvSpPr txBox="1"/>
          <p:nvPr/>
        </p:nvSpPr>
        <p:spPr>
          <a:xfrm>
            <a:off x="5638801" y="776094"/>
            <a:ext cx="2362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altLang="zh-CN" sz="3200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</a:t>
            </a:r>
            <a:r>
              <a:rPr lang="el-GR" altLang="zh-CN" sz="3200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32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altLang="zh-CN" sz="3200" b="0" i="1" u="none" strike="noStrike" baseline="0" dirty="0">
              <a:latin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C4C6EF-7E1E-9BB6-89A8-A376B653BD7C}"/>
              </a:ext>
            </a:extLst>
          </p:cNvPr>
          <p:cNvSpPr txBox="1"/>
          <p:nvPr/>
        </p:nvSpPr>
        <p:spPr>
          <a:xfrm>
            <a:off x="4951963" y="1360869"/>
            <a:ext cx="70517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200" b="0" i="0" u="none" strike="noStrike" baseline="0" dirty="0">
                <a:latin typeface="Times-Roman"/>
              </a:rPr>
              <a:t>In the limit </a:t>
            </a:r>
            <a:r>
              <a:rPr lang="en-US" altLang="zh-CN" sz="32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3200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 </a:t>
            </a:r>
            <a:r>
              <a:rPr lang="el-GR" altLang="zh-CN" sz="3200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32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3200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becomes small</a:t>
            </a:r>
            <a:r>
              <a:rPr lang="en-US" altLang="zh-CN" sz="3200" b="0" i="0" u="none" strike="noStrike" baseline="0" dirty="0">
                <a:latin typeface="Times-Roman"/>
              </a:rPr>
              <a:t>, the area under the </a:t>
            </a:r>
            <a:r>
              <a:rPr lang="en-US" altLang="zh-CN" sz="3200" b="0" i="1" u="none" strike="noStrike" baseline="0" dirty="0" err="1">
                <a:latin typeface="Times-Roman"/>
              </a:rPr>
              <a:t>a</a:t>
            </a:r>
            <a:r>
              <a:rPr lang="en-US" altLang="zh-CN" sz="3200" b="0" i="1" u="none" strike="noStrike" baseline="-25000" dirty="0" err="1">
                <a:latin typeface="Times-Roman"/>
              </a:rPr>
              <a:t>x</a:t>
            </a:r>
            <a:r>
              <a:rPr lang="en-US" altLang="zh-CN" sz="3200" b="0" i="1" u="none" strike="noStrike" dirty="0" err="1">
                <a:latin typeface="Times-Roman"/>
              </a:rPr>
              <a:t>t</a:t>
            </a:r>
            <a:r>
              <a:rPr lang="en-US" altLang="zh-CN" sz="3200" b="0" i="0" u="none" strike="noStrike" baseline="0" dirty="0">
                <a:latin typeface="Times-Roman"/>
              </a:rPr>
              <a:t> curve is the </a:t>
            </a:r>
            <a:r>
              <a:rPr lang="en-US" altLang="zh-CN" sz="3200" b="0" i="1" u="none" strike="noStrike" baseline="0" dirty="0">
                <a:latin typeface="Times-Italic"/>
              </a:rPr>
              <a:t>integral </a:t>
            </a:r>
            <a:r>
              <a:rPr lang="en-US" altLang="zh-CN" sz="3200" b="0" i="0" u="none" strike="noStrike" baseline="0" dirty="0">
                <a:latin typeface="Times-Roman"/>
              </a:rPr>
              <a:t>of </a:t>
            </a:r>
            <a:r>
              <a:rPr lang="en-US" altLang="zh-CN" sz="3200" b="0" i="1" u="none" strike="noStrike" baseline="0" dirty="0">
                <a:latin typeface="Times-Roman"/>
              </a:rPr>
              <a:t>a</a:t>
            </a:r>
            <a:r>
              <a:rPr lang="en-US" altLang="zh-CN" sz="3200" b="0" i="1" u="none" strike="noStrike" baseline="-25000" dirty="0">
                <a:latin typeface="Times-Roman"/>
              </a:rPr>
              <a:t>x</a:t>
            </a:r>
            <a:r>
              <a:rPr lang="en-US" altLang="zh-CN" sz="3200" b="0" i="0" u="none" strike="noStrike" baseline="0" dirty="0">
                <a:latin typeface="Times-Roman"/>
              </a:rPr>
              <a:t> (which is in general a function of </a:t>
            </a:r>
            <a:r>
              <a:rPr lang="en-US" altLang="zh-CN" sz="3200" b="0" i="1" u="none" strike="noStrike" baseline="0" dirty="0">
                <a:latin typeface="Times-Italic"/>
              </a:rPr>
              <a:t>t</a:t>
            </a:r>
            <a:r>
              <a:rPr lang="en-US" altLang="zh-CN" sz="3200" b="0" i="0" u="none" strike="noStrike" baseline="0" dirty="0">
                <a:latin typeface="Times-Roman"/>
              </a:rPr>
              <a:t>)</a:t>
            </a:r>
            <a:endParaRPr lang="en-US" altLang="zh-CN" sz="3200" b="0" i="1" u="none" strike="noStrike" baseline="0" dirty="0">
              <a:latin typeface="Calibri" panose="020F050202020403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CCEA792-C467-3F2E-6B90-63ED3CF646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528"/>
          <a:stretch/>
        </p:blipFill>
        <p:spPr>
          <a:xfrm>
            <a:off x="5391121" y="2850636"/>
            <a:ext cx="6076076" cy="12210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90491C1-B5B9-F8BB-E994-CFB9BB5E34A5}"/>
              </a:ext>
            </a:extLst>
          </p:cNvPr>
          <p:cNvSpPr txBox="1"/>
          <p:nvPr/>
        </p:nvSpPr>
        <p:spPr>
          <a:xfrm>
            <a:off x="5424535" y="4214239"/>
            <a:ext cx="5152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200" b="0" i="0" u="none" strike="noStrike" baseline="0" dirty="0">
                <a:latin typeface="Times-Roman"/>
              </a:rPr>
              <a:t>Similarly, for displacement</a:t>
            </a:r>
            <a:endParaRPr lang="en-US" altLang="zh-CN" sz="3200" b="0" i="1" u="none" strike="noStrike" baseline="0" dirty="0">
              <a:latin typeface="Calibri" panose="020F050202020403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E95635A-CE23-FEE3-1E3E-AB3684600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857226"/>
            <a:ext cx="5757914" cy="133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3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9EF0D-09AB-2767-1B1C-62E723278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0A008A12-DA67-905A-4ED2-1A3F61D3C3DB}"/>
              </a:ext>
            </a:extLst>
          </p:cNvPr>
          <p:cNvSpPr txBox="1">
            <a:spLocks/>
          </p:cNvSpPr>
          <p:nvPr/>
        </p:nvSpPr>
        <p:spPr>
          <a:xfrm>
            <a:off x="853440" y="-1"/>
            <a:ext cx="10485120" cy="995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4000" b="1" dirty="0"/>
              <a:t>Kinematic Equations –General Calculus Form</a:t>
            </a:r>
            <a:endParaRPr lang="en-US" sz="4000" b="1" dirty="0">
              <a:solidFill>
                <a:srgbClr val="011893"/>
              </a:solidFill>
              <a:latin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CB3061-73E4-8234-93A3-77AADDD18A52}"/>
              </a:ext>
            </a:extLst>
          </p:cNvPr>
          <p:cNvSpPr txBox="1"/>
          <p:nvPr/>
        </p:nvSpPr>
        <p:spPr>
          <a:xfrm>
            <a:off x="174318" y="995956"/>
            <a:ext cx="1201768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200" b="0" i="0" u="none" strike="noStrike" baseline="0" dirty="0">
                <a:latin typeface="Times-Roman"/>
              </a:rPr>
              <a:t>If </a:t>
            </a:r>
            <a:r>
              <a:rPr lang="en-US" altLang="zh-CN" sz="3200" b="0" i="1" dirty="0">
                <a:latin typeface="Times-Roman"/>
              </a:rPr>
              <a:t>t</a:t>
            </a:r>
            <a:r>
              <a:rPr lang="en-US" altLang="zh-CN" sz="3200" b="0" baseline="-25000" dirty="0">
                <a:latin typeface="Times-Roman"/>
              </a:rPr>
              <a:t>1</a:t>
            </a:r>
            <a:r>
              <a:rPr lang="zh-CN" altLang="en-US" sz="3200" b="0" i="0" u="none" strike="noStrike" baseline="0" dirty="0">
                <a:latin typeface="Times-Roman"/>
              </a:rPr>
              <a:t> </a:t>
            </a:r>
            <a:r>
              <a:rPr lang="en-US" altLang="zh-CN" sz="3200" b="0" i="0" u="none" strike="noStrike" baseline="0" dirty="0">
                <a:latin typeface="Times-Roman"/>
              </a:rPr>
              <a:t>= 0 and </a:t>
            </a:r>
            <a:r>
              <a:rPr lang="en-US" altLang="zh-CN" sz="3200" b="0" i="1" u="none" strike="noStrike" baseline="0" dirty="0">
                <a:latin typeface="Times-Roman"/>
              </a:rPr>
              <a:t>t</a:t>
            </a:r>
            <a:r>
              <a:rPr lang="en-US" altLang="zh-CN" sz="3200" b="0" i="0" u="none" strike="noStrike" baseline="-25000" dirty="0">
                <a:latin typeface="Times-Roman"/>
              </a:rPr>
              <a:t>2</a:t>
            </a:r>
            <a:r>
              <a:rPr lang="en-US" altLang="zh-CN" sz="3200" b="0" i="0" u="none" strike="noStrike" baseline="0" dirty="0">
                <a:latin typeface="Times-Roman"/>
              </a:rPr>
              <a:t> is any later time </a:t>
            </a:r>
            <a:r>
              <a:rPr lang="en-US" altLang="zh-CN" sz="3200" b="0" i="1" u="none" strike="noStrike" baseline="0" dirty="0">
                <a:latin typeface="Times-Italic"/>
              </a:rPr>
              <a:t>t</a:t>
            </a:r>
            <a:r>
              <a:rPr lang="en-US" altLang="zh-CN" sz="3200" b="0" i="0" u="none" strike="noStrike" baseline="0" dirty="0">
                <a:latin typeface="Times-Roman"/>
              </a:rPr>
              <a:t>, and if </a:t>
            </a:r>
            <a:r>
              <a:rPr lang="en-US" altLang="zh-CN" sz="3200" b="0" i="1" u="none" strike="noStrike" baseline="0" dirty="0">
                <a:latin typeface="Times-Roman"/>
              </a:rPr>
              <a:t>x</a:t>
            </a:r>
            <a:r>
              <a:rPr lang="en-US" altLang="zh-CN" sz="3200" b="0" i="0" u="none" strike="noStrike" baseline="0" dirty="0">
                <a:latin typeface="Times-Roman"/>
              </a:rPr>
              <a:t> and </a:t>
            </a:r>
            <a:r>
              <a:rPr lang="en-US" altLang="zh-CN" sz="3200" b="0" i="1" u="none" strike="noStrike" baseline="0" dirty="0">
                <a:latin typeface="Times-Roman"/>
              </a:rPr>
              <a:t>v</a:t>
            </a:r>
            <a:r>
              <a:rPr lang="en-US" altLang="zh-CN" sz="3200" b="0" i="0" u="none" strike="noStrike" baseline="0" dirty="0">
                <a:latin typeface="Times-Roman"/>
              </a:rPr>
              <a:t> are the position and velocity, respectively, at time </a:t>
            </a:r>
            <a:r>
              <a:rPr lang="en-US" altLang="zh-CN" sz="3200" b="0" i="1" u="none" strike="noStrike" baseline="0" dirty="0">
                <a:latin typeface="Times-Roman"/>
              </a:rPr>
              <a:t>t</a:t>
            </a:r>
            <a:r>
              <a:rPr lang="en-US" altLang="zh-CN" sz="3200" b="0" i="0" u="none" strike="noStrike" baseline="0" dirty="0">
                <a:latin typeface="Times-Roman"/>
              </a:rPr>
              <a:t> = 0</a:t>
            </a:r>
            <a:endParaRPr lang="zh-CN" alt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0FF8F-46D2-50F1-FCA7-F8E8B500F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85" y="2187063"/>
            <a:ext cx="3581900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02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A4023-6926-D303-185C-027AA227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95971-D380-8F8F-B404-F587B1DAC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75DB5F-28BE-8D56-F6CC-B041BC10A62E}"/>
              </a:ext>
            </a:extLst>
          </p:cNvPr>
          <p:cNvSpPr txBox="1"/>
          <p:nvPr/>
        </p:nvSpPr>
        <p:spPr>
          <a:xfrm>
            <a:off x="691975" y="228365"/>
            <a:ext cx="105773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5400" dirty="0"/>
              <a:t>Instantaneous Acceleration graph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F7F9F-C88C-880D-806C-461EA8B25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39" y="1427769"/>
            <a:ext cx="10078857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8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EA132D1C-0FA4-0061-6A4F-6D62AC18B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67" y="-62732"/>
            <a:ext cx="10515600" cy="1325563"/>
          </a:xfrm>
        </p:spPr>
        <p:txBody>
          <a:bodyPr/>
          <a:lstStyle/>
          <a:p>
            <a:r>
              <a:rPr lang="en-US" altLang="en-US" dirty="0"/>
              <a:t>Describing Motion Again (Motion graph)</a:t>
            </a:r>
          </a:p>
        </p:txBody>
      </p:sp>
      <p:sp>
        <p:nvSpPr>
          <p:cNvPr id="14339" name="Slide Number Placeholder 1">
            <a:extLst>
              <a:ext uri="{FF2B5EF4-FFF2-40B4-BE49-F238E27FC236}">
                <a16:creationId xmlns:a16="http://schemas.microsoft.com/office/drawing/2014/main" id="{468DA7D8-BB20-9A15-52F3-032AB76C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71BA9698-09AA-4013-9AAE-C967EAA4F06D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14340" name="TextBox 3">
            <a:extLst>
              <a:ext uri="{FF2B5EF4-FFF2-40B4-BE49-F238E27FC236}">
                <a16:creationId xmlns:a16="http://schemas.microsoft.com/office/drawing/2014/main" id="{D44A1520-0121-F972-BD30-3414013E1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05" y="1103259"/>
            <a:ext cx="8208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 dirty="0"/>
              <a:t>Another efficient way to describe motion is by graphs.</a:t>
            </a:r>
          </a:p>
        </p:txBody>
      </p:sp>
      <p:pic>
        <p:nvPicPr>
          <p:cNvPr id="13317" name="Picture 2">
            <a:extLst>
              <a:ext uri="{FF2B5EF4-FFF2-40B4-BE49-F238E27FC236}">
                <a16:creationId xmlns:a16="http://schemas.microsoft.com/office/drawing/2014/main" id="{D327BD15-8966-A3CB-89CA-184AD4CE4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905" y="2075062"/>
            <a:ext cx="426720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342" name="TextBox 1">
            <a:extLst>
              <a:ext uri="{FF2B5EF4-FFF2-40B4-BE49-F238E27FC236}">
                <a16:creationId xmlns:a16="http://schemas.microsoft.com/office/drawing/2014/main" id="{C32D5E0C-2DAD-E8A1-B755-79B64E379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4576" y="2182878"/>
            <a:ext cx="36591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600" dirty="0"/>
              <a:t>Moving to the right with the same speed of 3 meters per second.</a:t>
            </a:r>
          </a:p>
        </p:txBody>
      </p:sp>
      <p:grpSp>
        <p:nvGrpSpPr>
          <p:cNvPr id="14343" name="Group 59">
            <a:extLst>
              <a:ext uri="{FF2B5EF4-FFF2-40B4-BE49-F238E27FC236}">
                <a16:creationId xmlns:a16="http://schemas.microsoft.com/office/drawing/2014/main" id="{39934967-9F96-2FE2-EFBB-89F0964264B7}"/>
              </a:ext>
            </a:extLst>
          </p:cNvPr>
          <p:cNvGrpSpPr>
            <a:grpSpLocks/>
          </p:cNvGrpSpPr>
          <p:nvPr/>
        </p:nvGrpSpPr>
        <p:grpSpPr bwMode="auto">
          <a:xfrm>
            <a:off x="1631951" y="2913064"/>
            <a:ext cx="3025775" cy="2541587"/>
            <a:chOff x="107504" y="2913514"/>
            <a:chExt cx="3026941" cy="2541002"/>
          </a:xfrm>
        </p:grpSpPr>
        <p:grpSp>
          <p:nvGrpSpPr>
            <p:cNvPr id="14399" name="Group 19">
              <a:extLst>
                <a:ext uri="{FF2B5EF4-FFF2-40B4-BE49-F238E27FC236}">
                  <a16:creationId xmlns:a16="http://schemas.microsoft.com/office/drawing/2014/main" id="{33C34DCD-9DF6-E38E-5926-C54671455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04" y="2913514"/>
              <a:ext cx="3026941" cy="2541002"/>
              <a:chOff x="107504" y="2913514"/>
              <a:chExt cx="3026941" cy="2541002"/>
            </a:xfrm>
          </p:grpSpPr>
          <p:grpSp>
            <p:nvGrpSpPr>
              <p:cNvPr id="14401" name="Group 15">
                <a:extLst>
                  <a:ext uri="{FF2B5EF4-FFF2-40B4-BE49-F238E27FC236}">
                    <a16:creationId xmlns:a16="http://schemas.microsoft.com/office/drawing/2014/main" id="{2D6EEAE1-4F44-EBB4-C198-65BD140BF7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705" y="2913514"/>
                <a:ext cx="2752740" cy="2343878"/>
                <a:chOff x="381705" y="2913514"/>
                <a:chExt cx="2752740" cy="2343878"/>
              </a:xfrm>
            </p:grpSpPr>
            <p:grpSp>
              <p:nvGrpSpPr>
                <p:cNvPr id="14410" name="Group 11">
                  <a:extLst>
                    <a:ext uri="{FF2B5EF4-FFF2-40B4-BE49-F238E27FC236}">
                      <a16:creationId xmlns:a16="http://schemas.microsoft.com/office/drawing/2014/main" id="{B27BE533-F21B-1F98-9B95-BBD5C6E9C9C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9552" y="3284985"/>
                  <a:ext cx="2133600" cy="1800202"/>
                  <a:chOff x="827584" y="2924944"/>
                  <a:chExt cx="1066800" cy="1152501"/>
                </a:xfrm>
              </p:grpSpPr>
              <p:cxnSp>
                <p:nvCxnSpPr>
                  <p:cNvPr id="14413" name="Straight Arrow Connector 3">
                    <a:extLst>
                      <a:ext uri="{FF2B5EF4-FFF2-40B4-BE49-F238E27FC236}">
                        <a16:creationId xmlns:a16="http://schemas.microsoft.com/office/drawing/2014/main" id="{8D1F16A4-5CC3-5435-325B-09606D68D3E1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2924944"/>
                    <a:ext cx="0" cy="1152128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414" name="Straight Arrow Connector 13">
                    <a:extLst>
                      <a:ext uri="{FF2B5EF4-FFF2-40B4-BE49-F238E27FC236}">
                        <a16:creationId xmlns:a16="http://schemas.microsoft.com/office/drawing/2014/main" id="{11422EC8-2D96-DD0A-20D3-2C211EE1F6F6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4077444"/>
                    <a:ext cx="1066800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415" name="Straight Connector 7">
                    <a:extLst>
                      <a:ext uri="{FF2B5EF4-FFF2-40B4-BE49-F238E27FC236}">
                        <a16:creationId xmlns:a16="http://schemas.microsoft.com/office/drawing/2014/main" id="{4B54E522-5483-046C-2845-BD8A333463C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3213348"/>
                    <a:ext cx="900100" cy="864096"/>
                  </a:xfrm>
                  <a:prstGeom prst="line">
                    <a:avLst/>
                  </a:pr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416" name="Straight Connector 9">
                    <a:extLst>
                      <a:ext uri="{FF2B5EF4-FFF2-40B4-BE49-F238E27FC236}">
                        <a16:creationId xmlns:a16="http://schemas.microsoft.com/office/drawing/2014/main" id="{C1A9393F-96D0-7215-2E3F-75BCE79C3F52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43608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417" name="Straight Connector 22">
                    <a:extLst>
                      <a:ext uri="{FF2B5EF4-FFF2-40B4-BE49-F238E27FC236}">
                        <a16:creationId xmlns:a16="http://schemas.microsoft.com/office/drawing/2014/main" id="{B9ED8705-6231-914F-9333-64EC5A77FD42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259632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418" name="Straight Connector 23">
                    <a:extLst>
                      <a:ext uri="{FF2B5EF4-FFF2-40B4-BE49-F238E27FC236}">
                        <a16:creationId xmlns:a16="http://schemas.microsoft.com/office/drawing/2014/main" id="{9125C9F4-B456-5562-E47C-4E8BF23E28A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475656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419" name="Straight Connector 24">
                    <a:extLst>
                      <a:ext uri="{FF2B5EF4-FFF2-40B4-BE49-F238E27FC236}">
                        <a16:creationId xmlns:a16="http://schemas.microsoft.com/office/drawing/2014/main" id="{8C7A9206-32D5-EEBB-9356-8A7988EE819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691680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420" name="Straight Connector 26">
                    <a:extLst>
                      <a:ext uri="{FF2B5EF4-FFF2-40B4-BE49-F238E27FC236}">
                        <a16:creationId xmlns:a16="http://schemas.microsoft.com/office/drawing/2014/main" id="{66BFC993-0E9A-5DB1-AABA-D512F0FE09A1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82504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421" name="Straight Connector 27">
                    <a:extLst>
                      <a:ext uri="{FF2B5EF4-FFF2-40B4-BE49-F238E27FC236}">
                        <a16:creationId xmlns:a16="http://schemas.microsoft.com/office/drawing/2014/main" id="{FE3924A4-4427-229F-6B9C-D771CB556015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609020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422" name="Straight Connector 28">
                    <a:extLst>
                      <a:ext uri="{FF2B5EF4-FFF2-40B4-BE49-F238E27FC236}">
                        <a16:creationId xmlns:a16="http://schemas.microsoft.com/office/drawing/2014/main" id="{365C8663-CAB0-C94E-EA10-C8EB001D47AF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392996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423" name="Straight Connector 29">
                    <a:extLst>
                      <a:ext uri="{FF2B5EF4-FFF2-40B4-BE49-F238E27FC236}">
                        <a16:creationId xmlns:a16="http://schemas.microsoft.com/office/drawing/2014/main" id="{6F3A8FD6-8FBF-252C-853F-54DC6175F54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176972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4411" name="TextBox 14">
                  <a:extLst>
                    <a:ext uri="{FF2B5EF4-FFF2-40B4-BE49-F238E27FC236}">
                      <a16:creationId xmlns:a16="http://schemas.microsoft.com/office/drawing/2014/main" id="{F426786E-3048-FFE3-05DB-9A2CBA5F28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705" y="2913514"/>
                  <a:ext cx="646331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ts val="2200"/>
                    </a:lnSpc>
                    <a:spcBef>
                      <a:spcPct val="50000"/>
                    </a:spcBef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5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en-US"/>
                    <a:t>s(m)</a:t>
                  </a:r>
                </a:p>
              </p:txBody>
            </p:sp>
            <p:sp>
              <p:nvSpPr>
                <p:cNvPr id="14412" name="TextBox 58">
                  <a:extLst>
                    <a:ext uri="{FF2B5EF4-FFF2-40B4-BE49-F238E27FC236}">
                      <a16:creationId xmlns:a16="http://schemas.microsoft.com/office/drawing/2014/main" id="{B4241235-0CDE-B59F-7F23-C32AFEFECF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16354" y="4888060"/>
                  <a:ext cx="518091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ts val="2200"/>
                    </a:lnSpc>
                    <a:spcBef>
                      <a:spcPct val="50000"/>
                    </a:spcBef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5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en-US"/>
                    <a:t>t(s)</a:t>
                  </a:r>
                </a:p>
              </p:txBody>
            </p:sp>
          </p:grpSp>
          <p:sp>
            <p:nvSpPr>
              <p:cNvPr id="14402" name="TextBox 92">
                <a:extLst>
                  <a:ext uri="{FF2B5EF4-FFF2-40B4-BE49-F238E27FC236}">
                    <a16:creationId xmlns:a16="http://schemas.microsoft.com/office/drawing/2014/main" id="{01ED3589-680E-C976-F39E-4F46583187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2323" y="5063420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1</a:t>
                </a:r>
              </a:p>
            </p:txBody>
          </p:sp>
          <p:sp>
            <p:nvSpPr>
              <p:cNvPr id="14403" name="TextBox 93">
                <a:extLst>
                  <a:ext uri="{FF2B5EF4-FFF2-40B4-BE49-F238E27FC236}">
                    <a16:creationId xmlns:a16="http://schemas.microsoft.com/office/drawing/2014/main" id="{161FAD74-2145-FD5B-CC43-40291B9353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9632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2</a:t>
                </a:r>
              </a:p>
            </p:txBody>
          </p:sp>
          <p:sp>
            <p:nvSpPr>
              <p:cNvPr id="14404" name="TextBox 94">
                <a:extLst>
                  <a:ext uri="{FF2B5EF4-FFF2-40B4-BE49-F238E27FC236}">
                    <a16:creationId xmlns:a16="http://schemas.microsoft.com/office/drawing/2014/main" id="{3AFA465F-6EB3-3F3F-8BCA-97D39F7882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1680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3</a:t>
                </a:r>
              </a:p>
            </p:txBody>
          </p:sp>
          <p:sp>
            <p:nvSpPr>
              <p:cNvPr id="14405" name="TextBox 95">
                <a:extLst>
                  <a:ext uri="{FF2B5EF4-FFF2-40B4-BE49-F238E27FC236}">
                    <a16:creationId xmlns:a16="http://schemas.microsoft.com/office/drawing/2014/main" id="{B361EFD0-C031-9781-B760-B5BA873C13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3728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4</a:t>
                </a:r>
              </a:p>
            </p:txBody>
          </p:sp>
          <p:sp>
            <p:nvSpPr>
              <p:cNvPr id="14406" name="TextBox 97">
                <a:extLst>
                  <a:ext uri="{FF2B5EF4-FFF2-40B4-BE49-F238E27FC236}">
                    <a16:creationId xmlns:a16="http://schemas.microsoft.com/office/drawing/2014/main" id="{87B2A592-EAB2-43CF-1E9A-B1189A79EC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4573938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3</a:t>
                </a:r>
              </a:p>
            </p:txBody>
          </p:sp>
          <p:sp>
            <p:nvSpPr>
              <p:cNvPr id="14407" name="TextBox 98">
                <a:extLst>
                  <a:ext uri="{FF2B5EF4-FFF2-40B4-BE49-F238E27FC236}">
                    <a16:creationId xmlns:a16="http://schemas.microsoft.com/office/drawing/2014/main" id="{2222ED1D-AE07-201E-11A1-62F3B8A3F5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4211796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6</a:t>
                </a:r>
              </a:p>
            </p:txBody>
          </p:sp>
          <p:sp>
            <p:nvSpPr>
              <p:cNvPr id="14408" name="TextBox 99">
                <a:extLst>
                  <a:ext uri="{FF2B5EF4-FFF2-40B4-BE49-F238E27FC236}">
                    <a16:creationId xmlns:a16="http://schemas.microsoft.com/office/drawing/2014/main" id="{8701AA29-DAAD-EEEE-0D24-99EF2AAC9D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3861048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9</a:t>
                </a:r>
              </a:p>
            </p:txBody>
          </p:sp>
          <p:sp>
            <p:nvSpPr>
              <p:cNvPr id="14409" name="TextBox 100">
                <a:extLst>
                  <a:ext uri="{FF2B5EF4-FFF2-40B4-BE49-F238E27FC236}">
                    <a16:creationId xmlns:a16="http://schemas.microsoft.com/office/drawing/2014/main" id="{5F62753D-64B5-AD34-FC8B-57E754A46A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3501008"/>
                <a:ext cx="44114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12</a:t>
                </a:r>
              </a:p>
            </p:txBody>
          </p:sp>
        </p:grpSp>
        <p:sp>
          <p:nvSpPr>
            <p:cNvPr id="14400" name="TextBox 154">
              <a:extLst>
                <a:ext uri="{FF2B5EF4-FFF2-40B4-BE49-F238E27FC236}">
                  <a16:creationId xmlns:a16="http://schemas.microsoft.com/office/drawing/2014/main" id="{DEABBA3F-97F8-2AF1-0B6B-47E84A7EAC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654" y="5003884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ts val="2200"/>
                </a:lnSpc>
                <a:spcBef>
                  <a:spcPct val="5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5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/>
                <a:t>0</a:t>
              </a:r>
            </a:p>
          </p:txBody>
        </p:sp>
      </p:grpSp>
      <p:grpSp>
        <p:nvGrpSpPr>
          <p:cNvPr id="14344" name="Group 57">
            <a:extLst>
              <a:ext uri="{FF2B5EF4-FFF2-40B4-BE49-F238E27FC236}">
                <a16:creationId xmlns:a16="http://schemas.microsoft.com/office/drawing/2014/main" id="{09A91E70-6459-0A97-206C-27C938BE5A12}"/>
              </a:ext>
            </a:extLst>
          </p:cNvPr>
          <p:cNvGrpSpPr>
            <a:grpSpLocks/>
          </p:cNvGrpSpPr>
          <p:nvPr/>
        </p:nvGrpSpPr>
        <p:grpSpPr bwMode="auto">
          <a:xfrm>
            <a:off x="4508501" y="2924175"/>
            <a:ext cx="3027363" cy="2541588"/>
            <a:chOff x="2913211" y="2924944"/>
            <a:chExt cx="3026941" cy="2541002"/>
          </a:xfrm>
        </p:grpSpPr>
        <p:grpSp>
          <p:nvGrpSpPr>
            <p:cNvPr id="14374" name="Group 103">
              <a:extLst>
                <a:ext uri="{FF2B5EF4-FFF2-40B4-BE49-F238E27FC236}">
                  <a16:creationId xmlns:a16="http://schemas.microsoft.com/office/drawing/2014/main" id="{5D65BCA8-9225-1031-5597-0D61192B2C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3211" y="2924944"/>
              <a:ext cx="3026941" cy="2541002"/>
              <a:chOff x="107504" y="2913514"/>
              <a:chExt cx="3026941" cy="2541002"/>
            </a:xfrm>
          </p:grpSpPr>
          <p:grpSp>
            <p:nvGrpSpPr>
              <p:cNvPr id="14376" name="Group 104">
                <a:extLst>
                  <a:ext uri="{FF2B5EF4-FFF2-40B4-BE49-F238E27FC236}">
                    <a16:creationId xmlns:a16="http://schemas.microsoft.com/office/drawing/2014/main" id="{B1CC2D52-F2C1-E203-AC56-80A2ED8A4F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705" y="2913514"/>
                <a:ext cx="2752740" cy="2343878"/>
                <a:chOff x="381705" y="2913514"/>
                <a:chExt cx="2752740" cy="2343878"/>
              </a:xfrm>
            </p:grpSpPr>
            <p:grpSp>
              <p:nvGrpSpPr>
                <p:cNvPr id="14385" name="Group 113">
                  <a:extLst>
                    <a:ext uri="{FF2B5EF4-FFF2-40B4-BE49-F238E27FC236}">
                      <a16:creationId xmlns:a16="http://schemas.microsoft.com/office/drawing/2014/main" id="{70839BF6-CCB5-46A4-36BF-2A0237B31F9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9552" y="3284985"/>
                  <a:ext cx="2133600" cy="1800202"/>
                  <a:chOff x="827584" y="2924944"/>
                  <a:chExt cx="1066800" cy="1152501"/>
                </a:xfrm>
              </p:grpSpPr>
              <p:cxnSp>
                <p:nvCxnSpPr>
                  <p:cNvPr id="14388" name="Straight Arrow Connector 116">
                    <a:extLst>
                      <a:ext uri="{FF2B5EF4-FFF2-40B4-BE49-F238E27FC236}">
                        <a16:creationId xmlns:a16="http://schemas.microsoft.com/office/drawing/2014/main" id="{D26F1A64-057D-3A89-B59F-3CD1511A52CB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2924944"/>
                    <a:ext cx="0" cy="1152128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389" name="Straight Arrow Connector 117">
                    <a:extLst>
                      <a:ext uri="{FF2B5EF4-FFF2-40B4-BE49-F238E27FC236}">
                        <a16:creationId xmlns:a16="http://schemas.microsoft.com/office/drawing/2014/main" id="{6E160E7C-DAB3-C5B9-C529-1428AE86CC6E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4077444"/>
                    <a:ext cx="1066800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390" name="Straight Connector 118">
                    <a:extLst>
                      <a:ext uri="{FF2B5EF4-FFF2-40B4-BE49-F238E27FC236}">
                        <a16:creationId xmlns:a16="http://schemas.microsoft.com/office/drawing/2014/main" id="{3E8CB3FD-7F99-8807-FC46-8E941D0FA553}"/>
                      </a:ext>
                    </a:extLst>
                  </p:cNvPr>
                  <p:cNvCxnSpPr>
                    <a:cxnSpLocks noChangeShapeType="1"/>
                    <a:stCxn id="14381" idx="3"/>
                  </p:cNvCxnSpPr>
                  <p:nvPr/>
                </p:nvCxnSpPr>
                <p:spPr bwMode="auto">
                  <a:xfrm flipV="1">
                    <a:off x="827584" y="3853731"/>
                    <a:ext cx="90010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B05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391" name="Straight Connector 119">
                    <a:extLst>
                      <a:ext uri="{FF2B5EF4-FFF2-40B4-BE49-F238E27FC236}">
                        <a16:creationId xmlns:a16="http://schemas.microsoft.com/office/drawing/2014/main" id="{40D5B434-872B-7F0A-8576-FFFBFD7090F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43608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392" name="Straight Connector 120">
                    <a:extLst>
                      <a:ext uri="{FF2B5EF4-FFF2-40B4-BE49-F238E27FC236}">
                        <a16:creationId xmlns:a16="http://schemas.microsoft.com/office/drawing/2014/main" id="{036C8323-D125-BDF4-E1B6-B9572CD22454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259632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393" name="Straight Connector 121">
                    <a:extLst>
                      <a:ext uri="{FF2B5EF4-FFF2-40B4-BE49-F238E27FC236}">
                        <a16:creationId xmlns:a16="http://schemas.microsoft.com/office/drawing/2014/main" id="{88876A91-7FEC-07DE-31B6-6A24A6D1B7AE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475656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394" name="Straight Connector 122">
                    <a:extLst>
                      <a:ext uri="{FF2B5EF4-FFF2-40B4-BE49-F238E27FC236}">
                        <a16:creationId xmlns:a16="http://schemas.microsoft.com/office/drawing/2014/main" id="{27C92429-A7E8-81CE-4C9F-946CD6407BD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691680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395" name="Straight Connector 123">
                    <a:extLst>
                      <a:ext uri="{FF2B5EF4-FFF2-40B4-BE49-F238E27FC236}">
                        <a16:creationId xmlns:a16="http://schemas.microsoft.com/office/drawing/2014/main" id="{4AE5A635-FED0-B48F-3BE6-EF5033F27A11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82504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396" name="Straight Connector 124">
                    <a:extLst>
                      <a:ext uri="{FF2B5EF4-FFF2-40B4-BE49-F238E27FC236}">
                        <a16:creationId xmlns:a16="http://schemas.microsoft.com/office/drawing/2014/main" id="{4ADBC289-C653-D87F-BB0F-77590E504BD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609020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397" name="Straight Connector 125">
                    <a:extLst>
                      <a:ext uri="{FF2B5EF4-FFF2-40B4-BE49-F238E27FC236}">
                        <a16:creationId xmlns:a16="http://schemas.microsoft.com/office/drawing/2014/main" id="{7C872A8E-2181-4500-3D19-05C9A9A902A2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392996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398" name="Straight Connector 126">
                    <a:extLst>
                      <a:ext uri="{FF2B5EF4-FFF2-40B4-BE49-F238E27FC236}">
                        <a16:creationId xmlns:a16="http://schemas.microsoft.com/office/drawing/2014/main" id="{3D6BF531-CF10-FED4-037F-C2E0ACB4BAA9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176972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4386" name="TextBox 114">
                  <a:extLst>
                    <a:ext uri="{FF2B5EF4-FFF2-40B4-BE49-F238E27FC236}">
                      <a16:creationId xmlns:a16="http://schemas.microsoft.com/office/drawing/2014/main" id="{0B54F14F-9055-038A-B3AD-0DD6DAC9DB0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705" y="2913514"/>
                  <a:ext cx="898003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ts val="2200"/>
                    </a:lnSpc>
                    <a:spcBef>
                      <a:spcPct val="50000"/>
                    </a:spcBef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5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en-US"/>
                    <a:t>v(ms</a:t>
                  </a:r>
                  <a:r>
                    <a:rPr lang="en-US" altLang="en-US" baseline="30000"/>
                    <a:t>-1</a:t>
                  </a:r>
                  <a:r>
                    <a:rPr lang="en-US" altLang="en-US"/>
                    <a:t>)</a:t>
                  </a:r>
                </a:p>
              </p:txBody>
            </p:sp>
            <p:sp>
              <p:nvSpPr>
                <p:cNvPr id="14387" name="TextBox 115">
                  <a:extLst>
                    <a:ext uri="{FF2B5EF4-FFF2-40B4-BE49-F238E27FC236}">
                      <a16:creationId xmlns:a16="http://schemas.microsoft.com/office/drawing/2014/main" id="{0D36BF49-7BD4-763A-12AA-52E8E5A51C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16354" y="4888060"/>
                  <a:ext cx="518091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ts val="2200"/>
                    </a:lnSpc>
                    <a:spcBef>
                      <a:spcPct val="50000"/>
                    </a:spcBef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5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en-US"/>
                    <a:t>t(s)</a:t>
                  </a:r>
                </a:p>
              </p:txBody>
            </p:sp>
          </p:grpSp>
          <p:sp>
            <p:nvSpPr>
              <p:cNvPr id="14377" name="TextBox 105">
                <a:extLst>
                  <a:ext uri="{FF2B5EF4-FFF2-40B4-BE49-F238E27FC236}">
                    <a16:creationId xmlns:a16="http://schemas.microsoft.com/office/drawing/2014/main" id="{F65FFA5D-6CC0-46E6-D45F-2E311BE854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2323" y="5063420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1</a:t>
                </a:r>
              </a:p>
            </p:txBody>
          </p:sp>
          <p:sp>
            <p:nvSpPr>
              <p:cNvPr id="14378" name="TextBox 106">
                <a:extLst>
                  <a:ext uri="{FF2B5EF4-FFF2-40B4-BE49-F238E27FC236}">
                    <a16:creationId xmlns:a16="http://schemas.microsoft.com/office/drawing/2014/main" id="{3A3DA9B0-6386-6B93-A5BA-A25D3923BA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9632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2</a:t>
                </a:r>
              </a:p>
            </p:txBody>
          </p:sp>
          <p:sp>
            <p:nvSpPr>
              <p:cNvPr id="14379" name="TextBox 107">
                <a:extLst>
                  <a:ext uri="{FF2B5EF4-FFF2-40B4-BE49-F238E27FC236}">
                    <a16:creationId xmlns:a16="http://schemas.microsoft.com/office/drawing/2014/main" id="{E3FC4629-3356-51B5-CE03-8D8BC49ADB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1680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3</a:t>
                </a:r>
              </a:p>
            </p:txBody>
          </p:sp>
          <p:sp>
            <p:nvSpPr>
              <p:cNvPr id="14380" name="TextBox 108">
                <a:extLst>
                  <a:ext uri="{FF2B5EF4-FFF2-40B4-BE49-F238E27FC236}">
                    <a16:creationId xmlns:a16="http://schemas.microsoft.com/office/drawing/2014/main" id="{1530A6FA-9AA2-59EF-CCE1-E065B00050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3728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4</a:t>
                </a:r>
              </a:p>
            </p:txBody>
          </p:sp>
          <p:sp>
            <p:nvSpPr>
              <p:cNvPr id="14381" name="TextBox 109">
                <a:extLst>
                  <a:ext uri="{FF2B5EF4-FFF2-40B4-BE49-F238E27FC236}">
                    <a16:creationId xmlns:a16="http://schemas.microsoft.com/office/drawing/2014/main" id="{0584F067-2479-4E31-7885-AE4074D8C0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4573938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3</a:t>
                </a:r>
              </a:p>
            </p:txBody>
          </p:sp>
          <p:sp>
            <p:nvSpPr>
              <p:cNvPr id="14382" name="TextBox 110">
                <a:extLst>
                  <a:ext uri="{FF2B5EF4-FFF2-40B4-BE49-F238E27FC236}">
                    <a16:creationId xmlns:a16="http://schemas.microsoft.com/office/drawing/2014/main" id="{4BC0A560-5ADD-B1D0-91F6-D5BD874AA5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4211796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6</a:t>
                </a:r>
              </a:p>
            </p:txBody>
          </p:sp>
          <p:sp>
            <p:nvSpPr>
              <p:cNvPr id="14383" name="TextBox 111">
                <a:extLst>
                  <a:ext uri="{FF2B5EF4-FFF2-40B4-BE49-F238E27FC236}">
                    <a16:creationId xmlns:a16="http://schemas.microsoft.com/office/drawing/2014/main" id="{3692CDB1-3EFF-A8D5-A219-BB04D471C7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3861048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9</a:t>
                </a:r>
              </a:p>
            </p:txBody>
          </p:sp>
          <p:sp>
            <p:nvSpPr>
              <p:cNvPr id="14384" name="TextBox 112">
                <a:extLst>
                  <a:ext uri="{FF2B5EF4-FFF2-40B4-BE49-F238E27FC236}">
                    <a16:creationId xmlns:a16="http://schemas.microsoft.com/office/drawing/2014/main" id="{7B9A3503-E714-2A14-264E-80C2209DCC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3501008"/>
                <a:ext cx="44114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12</a:t>
                </a:r>
              </a:p>
            </p:txBody>
          </p:sp>
        </p:grpSp>
        <p:sp>
          <p:nvSpPr>
            <p:cNvPr id="14375" name="TextBox 155">
              <a:extLst>
                <a:ext uri="{FF2B5EF4-FFF2-40B4-BE49-F238E27FC236}">
                  <a16:creationId xmlns:a16="http://schemas.microsoft.com/office/drawing/2014/main" id="{F99E8E6D-86E8-9C13-BDDA-1C272B6AB5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6966" y="5013176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ts val="2200"/>
                </a:lnSpc>
                <a:spcBef>
                  <a:spcPct val="5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5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/>
                <a:t>0</a:t>
              </a:r>
            </a:p>
          </p:txBody>
        </p:sp>
      </p:grpSp>
      <p:grpSp>
        <p:nvGrpSpPr>
          <p:cNvPr id="14345" name="Group 158">
            <a:extLst>
              <a:ext uri="{FF2B5EF4-FFF2-40B4-BE49-F238E27FC236}">
                <a16:creationId xmlns:a16="http://schemas.microsoft.com/office/drawing/2014/main" id="{CC59847E-C652-4628-BFA5-5F37B6EB0927}"/>
              </a:ext>
            </a:extLst>
          </p:cNvPr>
          <p:cNvGrpSpPr>
            <a:grpSpLocks/>
          </p:cNvGrpSpPr>
          <p:nvPr/>
        </p:nvGrpSpPr>
        <p:grpSpPr bwMode="auto">
          <a:xfrm>
            <a:off x="7389813" y="2924175"/>
            <a:ext cx="3027362" cy="2541588"/>
            <a:chOff x="2913211" y="2924944"/>
            <a:chExt cx="3026941" cy="2541002"/>
          </a:xfrm>
        </p:grpSpPr>
        <p:grpSp>
          <p:nvGrpSpPr>
            <p:cNvPr id="14349" name="Group 159">
              <a:extLst>
                <a:ext uri="{FF2B5EF4-FFF2-40B4-BE49-F238E27FC236}">
                  <a16:creationId xmlns:a16="http://schemas.microsoft.com/office/drawing/2014/main" id="{62D33502-CE8B-E0D2-9588-EDDA26C76B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3211" y="2924944"/>
              <a:ext cx="3026941" cy="2541002"/>
              <a:chOff x="107504" y="2913514"/>
              <a:chExt cx="3026941" cy="2541002"/>
            </a:xfrm>
          </p:grpSpPr>
          <p:grpSp>
            <p:nvGrpSpPr>
              <p:cNvPr id="14351" name="Group 161">
                <a:extLst>
                  <a:ext uri="{FF2B5EF4-FFF2-40B4-BE49-F238E27FC236}">
                    <a16:creationId xmlns:a16="http://schemas.microsoft.com/office/drawing/2014/main" id="{1F4591DE-4CD7-DCE1-6C9C-7B38574AC8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705" y="2913514"/>
                <a:ext cx="2752740" cy="2343878"/>
                <a:chOff x="381705" y="2913514"/>
                <a:chExt cx="2752740" cy="2343878"/>
              </a:xfrm>
            </p:grpSpPr>
            <p:grpSp>
              <p:nvGrpSpPr>
                <p:cNvPr id="14360" name="Group 170">
                  <a:extLst>
                    <a:ext uri="{FF2B5EF4-FFF2-40B4-BE49-F238E27FC236}">
                      <a16:creationId xmlns:a16="http://schemas.microsoft.com/office/drawing/2014/main" id="{D83394B8-349F-DF20-79CF-B0AA05F1BA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9552" y="3284985"/>
                  <a:ext cx="2133600" cy="1800202"/>
                  <a:chOff x="827584" y="2924944"/>
                  <a:chExt cx="1066800" cy="1152501"/>
                </a:xfrm>
              </p:grpSpPr>
              <p:cxnSp>
                <p:nvCxnSpPr>
                  <p:cNvPr id="14363" name="Straight Arrow Connector 173">
                    <a:extLst>
                      <a:ext uri="{FF2B5EF4-FFF2-40B4-BE49-F238E27FC236}">
                        <a16:creationId xmlns:a16="http://schemas.microsoft.com/office/drawing/2014/main" id="{46FD6F05-1914-63FE-AB84-365CAD00F71B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2924944"/>
                    <a:ext cx="0" cy="1152128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364" name="Straight Arrow Connector 174">
                    <a:extLst>
                      <a:ext uri="{FF2B5EF4-FFF2-40B4-BE49-F238E27FC236}">
                        <a16:creationId xmlns:a16="http://schemas.microsoft.com/office/drawing/2014/main" id="{78C45F78-E1D9-B5E0-2D9E-C19305D9DBA1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4077444"/>
                    <a:ext cx="1066800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365" name="Straight Connector 175">
                    <a:extLst>
                      <a:ext uri="{FF2B5EF4-FFF2-40B4-BE49-F238E27FC236}">
                        <a16:creationId xmlns:a16="http://schemas.microsoft.com/office/drawing/2014/main" id="{52023D54-E10F-9BC1-38FC-A4D79E491084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4070127"/>
                    <a:ext cx="90010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7030A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366" name="Straight Connector 176">
                    <a:extLst>
                      <a:ext uri="{FF2B5EF4-FFF2-40B4-BE49-F238E27FC236}">
                        <a16:creationId xmlns:a16="http://schemas.microsoft.com/office/drawing/2014/main" id="{0E9B8B07-8835-B98A-CEDB-213CE7929F75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43608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367" name="Straight Connector 177">
                    <a:extLst>
                      <a:ext uri="{FF2B5EF4-FFF2-40B4-BE49-F238E27FC236}">
                        <a16:creationId xmlns:a16="http://schemas.microsoft.com/office/drawing/2014/main" id="{83078561-36CC-96DE-4A05-30B9CDF0EFE6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259632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368" name="Straight Connector 178">
                    <a:extLst>
                      <a:ext uri="{FF2B5EF4-FFF2-40B4-BE49-F238E27FC236}">
                        <a16:creationId xmlns:a16="http://schemas.microsoft.com/office/drawing/2014/main" id="{541E955E-9460-3503-FCB6-06CF7FCF761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475656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369" name="Straight Connector 179">
                    <a:extLst>
                      <a:ext uri="{FF2B5EF4-FFF2-40B4-BE49-F238E27FC236}">
                        <a16:creationId xmlns:a16="http://schemas.microsoft.com/office/drawing/2014/main" id="{3BF56E84-9675-ADAC-9138-A0F6386B6E0F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691680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370" name="Straight Connector 180">
                    <a:extLst>
                      <a:ext uri="{FF2B5EF4-FFF2-40B4-BE49-F238E27FC236}">
                        <a16:creationId xmlns:a16="http://schemas.microsoft.com/office/drawing/2014/main" id="{A99CA925-4D87-6B94-7630-EC3E5ABE2359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82504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371" name="Straight Connector 181">
                    <a:extLst>
                      <a:ext uri="{FF2B5EF4-FFF2-40B4-BE49-F238E27FC236}">
                        <a16:creationId xmlns:a16="http://schemas.microsoft.com/office/drawing/2014/main" id="{EE2AEE1A-D88D-9726-0479-F2E8E1804C51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609020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372" name="Straight Connector 182">
                    <a:extLst>
                      <a:ext uri="{FF2B5EF4-FFF2-40B4-BE49-F238E27FC236}">
                        <a16:creationId xmlns:a16="http://schemas.microsoft.com/office/drawing/2014/main" id="{FB35132B-12E7-B9B9-381D-DEA500D8ECFE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392996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4373" name="Straight Connector 183">
                    <a:extLst>
                      <a:ext uri="{FF2B5EF4-FFF2-40B4-BE49-F238E27FC236}">
                        <a16:creationId xmlns:a16="http://schemas.microsoft.com/office/drawing/2014/main" id="{5757A1E1-46E3-9B54-EAC9-7080E7D60EF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176972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4361" name="TextBox 171">
                  <a:extLst>
                    <a:ext uri="{FF2B5EF4-FFF2-40B4-BE49-F238E27FC236}">
                      <a16:creationId xmlns:a16="http://schemas.microsoft.com/office/drawing/2014/main" id="{3511F399-3AC3-331D-170E-7F4C5EFB51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705" y="2913514"/>
                  <a:ext cx="910827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ts val="2200"/>
                    </a:lnSpc>
                    <a:spcBef>
                      <a:spcPct val="50000"/>
                    </a:spcBef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5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en-US"/>
                    <a:t>a(ms</a:t>
                  </a:r>
                  <a:r>
                    <a:rPr lang="en-US" altLang="en-US" baseline="30000"/>
                    <a:t>-2</a:t>
                  </a:r>
                  <a:r>
                    <a:rPr lang="en-US" altLang="en-US"/>
                    <a:t>)</a:t>
                  </a:r>
                </a:p>
              </p:txBody>
            </p:sp>
            <p:sp>
              <p:nvSpPr>
                <p:cNvPr id="14362" name="TextBox 172">
                  <a:extLst>
                    <a:ext uri="{FF2B5EF4-FFF2-40B4-BE49-F238E27FC236}">
                      <a16:creationId xmlns:a16="http://schemas.microsoft.com/office/drawing/2014/main" id="{B1CC9DAC-BEAF-7DA7-16EA-B03F2F585F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16354" y="4888060"/>
                  <a:ext cx="518091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ts val="2200"/>
                    </a:lnSpc>
                    <a:spcBef>
                      <a:spcPct val="50000"/>
                    </a:spcBef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5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en-US"/>
                    <a:t>t(s)</a:t>
                  </a:r>
                </a:p>
              </p:txBody>
            </p:sp>
          </p:grpSp>
          <p:sp>
            <p:nvSpPr>
              <p:cNvPr id="14352" name="TextBox 162">
                <a:extLst>
                  <a:ext uri="{FF2B5EF4-FFF2-40B4-BE49-F238E27FC236}">
                    <a16:creationId xmlns:a16="http://schemas.microsoft.com/office/drawing/2014/main" id="{FC837244-8F54-0361-CD8C-F5997F1BE7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2323" y="5063420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1</a:t>
                </a:r>
              </a:p>
            </p:txBody>
          </p:sp>
          <p:sp>
            <p:nvSpPr>
              <p:cNvPr id="14353" name="TextBox 163">
                <a:extLst>
                  <a:ext uri="{FF2B5EF4-FFF2-40B4-BE49-F238E27FC236}">
                    <a16:creationId xmlns:a16="http://schemas.microsoft.com/office/drawing/2014/main" id="{3B520A75-0C85-5E46-C396-63F26E3868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9632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2</a:t>
                </a:r>
              </a:p>
            </p:txBody>
          </p:sp>
          <p:sp>
            <p:nvSpPr>
              <p:cNvPr id="14354" name="TextBox 164">
                <a:extLst>
                  <a:ext uri="{FF2B5EF4-FFF2-40B4-BE49-F238E27FC236}">
                    <a16:creationId xmlns:a16="http://schemas.microsoft.com/office/drawing/2014/main" id="{268115F5-1260-C0BA-0A17-7E0BCE916D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1680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3</a:t>
                </a:r>
              </a:p>
            </p:txBody>
          </p:sp>
          <p:sp>
            <p:nvSpPr>
              <p:cNvPr id="14355" name="TextBox 165">
                <a:extLst>
                  <a:ext uri="{FF2B5EF4-FFF2-40B4-BE49-F238E27FC236}">
                    <a16:creationId xmlns:a16="http://schemas.microsoft.com/office/drawing/2014/main" id="{B75A08DF-7304-1075-564F-B8F41A6868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3728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4</a:t>
                </a:r>
              </a:p>
            </p:txBody>
          </p:sp>
          <p:sp>
            <p:nvSpPr>
              <p:cNvPr id="14356" name="TextBox 166">
                <a:extLst>
                  <a:ext uri="{FF2B5EF4-FFF2-40B4-BE49-F238E27FC236}">
                    <a16:creationId xmlns:a16="http://schemas.microsoft.com/office/drawing/2014/main" id="{AD69BBCC-5D80-E474-866E-9174C26AD9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4573938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3</a:t>
                </a:r>
              </a:p>
            </p:txBody>
          </p:sp>
          <p:sp>
            <p:nvSpPr>
              <p:cNvPr id="14357" name="TextBox 167">
                <a:extLst>
                  <a:ext uri="{FF2B5EF4-FFF2-40B4-BE49-F238E27FC236}">
                    <a16:creationId xmlns:a16="http://schemas.microsoft.com/office/drawing/2014/main" id="{B8409215-6A4C-C43F-1BEA-E81F1B266F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4211796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6</a:t>
                </a:r>
              </a:p>
            </p:txBody>
          </p:sp>
          <p:sp>
            <p:nvSpPr>
              <p:cNvPr id="14358" name="TextBox 168">
                <a:extLst>
                  <a:ext uri="{FF2B5EF4-FFF2-40B4-BE49-F238E27FC236}">
                    <a16:creationId xmlns:a16="http://schemas.microsoft.com/office/drawing/2014/main" id="{F8072A73-92AD-BDDF-27C2-D17C359D46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3861048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9</a:t>
                </a:r>
              </a:p>
            </p:txBody>
          </p:sp>
          <p:sp>
            <p:nvSpPr>
              <p:cNvPr id="14359" name="TextBox 169">
                <a:extLst>
                  <a:ext uri="{FF2B5EF4-FFF2-40B4-BE49-F238E27FC236}">
                    <a16:creationId xmlns:a16="http://schemas.microsoft.com/office/drawing/2014/main" id="{AD33E903-88C2-B55B-6102-4D577DC991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3501008"/>
                <a:ext cx="44114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12</a:t>
                </a:r>
              </a:p>
            </p:txBody>
          </p:sp>
        </p:grpSp>
        <p:sp>
          <p:nvSpPr>
            <p:cNvPr id="14350" name="TextBox 160">
              <a:extLst>
                <a:ext uri="{FF2B5EF4-FFF2-40B4-BE49-F238E27FC236}">
                  <a16:creationId xmlns:a16="http://schemas.microsoft.com/office/drawing/2014/main" id="{3BD78FF8-D2AF-819A-46F9-DC8B4CCB1C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6966" y="5013176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ts val="2200"/>
                </a:lnSpc>
                <a:spcBef>
                  <a:spcPct val="5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5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/>
                <a:t>0</a:t>
              </a:r>
            </a:p>
          </p:txBody>
        </p:sp>
      </p:grpSp>
      <p:sp>
        <p:nvSpPr>
          <p:cNvPr id="14346" name="TextBox 151">
            <a:extLst>
              <a:ext uri="{FF2B5EF4-FFF2-40B4-BE49-F238E27FC236}">
                <a16:creationId xmlns:a16="http://schemas.microsoft.com/office/drawing/2014/main" id="{0A38D0C5-4644-13E7-CFB4-174A7BB1F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3900" y="5732463"/>
            <a:ext cx="5763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i="1"/>
              <a:t>v</a:t>
            </a:r>
            <a:r>
              <a:rPr lang="en-US" altLang="en-US"/>
              <a:t> is the slope of </a:t>
            </a:r>
            <a:r>
              <a:rPr lang="en-US" altLang="en-US" i="1"/>
              <a:t>s</a:t>
            </a:r>
            <a:r>
              <a:rPr lang="en-US" altLang="en-US"/>
              <a:t>-</a:t>
            </a:r>
            <a:r>
              <a:rPr lang="en-US" altLang="en-US" i="1"/>
              <a:t>t</a:t>
            </a:r>
            <a:r>
              <a:rPr lang="en-US" altLang="en-US"/>
              <a:t> graph &amp; </a:t>
            </a:r>
            <a:r>
              <a:rPr lang="en-US" altLang="en-US" i="1"/>
              <a:t>a</a:t>
            </a:r>
            <a:r>
              <a:rPr lang="en-US" altLang="en-US"/>
              <a:t> is the slope of </a:t>
            </a:r>
            <a:r>
              <a:rPr lang="en-US" altLang="en-US" i="1"/>
              <a:t>v</a:t>
            </a:r>
            <a:r>
              <a:rPr lang="en-US" altLang="en-US"/>
              <a:t>-</a:t>
            </a:r>
            <a:r>
              <a:rPr lang="en-US" altLang="en-US" i="1"/>
              <a:t>t</a:t>
            </a:r>
            <a:r>
              <a:rPr lang="en-US" altLang="en-US"/>
              <a:t> graph. </a:t>
            </a:r>
          </a:p>
        </p:txBody>
      </p:sp>
      <p:graphicFrame>
        <p:nvGraphicFramePr>
          <p:cNvPr id="14347" name="Object 1">
            <a:extLst>
              <a:ext uri="{FF2B5EF4-FFF2-40B4-BE49-F238E27FC236}">
                <a16:creationId xmlns:a16="http://schemas.microsoft.com/office/drawing/2014/main" id="{0FEE290B-AD48-1BA4-E122-787B0A4264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43576" y="3263900"/>
          <a:ext cx="938213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457002" imgH="393529" progId="Equation.3">
                  <p:embed/>
                </p:oleObj>
              </mc:Choice>
              <mc:Fallback>
                <p:oleObj name="方程式" r:id="rId3" imgW="457002" imgH="393529" progId="Equation.3">
                  <p:embed/>
                  <p:pic>
                    <p:nvPicPr>
                      <p:cNvPr id="14347" name="Object 1">
                        <a:extLst>
                          <a:ext uri="{FF2B5EF4-FFF2-40B4-BE49-F238E27FC236}">
                            <a16:creationId xmlns:a16="http://schemas.microsoft.com/office/drawing/2014/main" id="{0FEE290B-AD48-1BA4-E122-787B0A4264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3576" y="3263900"/>
                        <a:ext cx="938213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8" name="Object 2">
            <a:extLst>
              <a:ext uri="{FF2B5EF4-FFF2-40B4-BE49-F238E27FC236}">
                <a16:creationId xmlns:a16="http://schemas.microsoft.com/office/drawing/2014/main" id="{E85BD9C7-9E8A-1036-07F5-9E85556FEB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56651" y="3236914"/>
          <a:ext cx="962025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469696" imgH="393529" progId="Equation.3">
                  <p:embed/>
                </p:oleObj>
              </mc:Choice>
              <mc:Fallback>
                <p:oleObj name="方程式" r:id="rId5" imgW="469696" imgH="393529" progId="Equation.3">
                  <p:embed/>
                  <p:pic>
                    <p:nvPicPr>
                      <p:cNvPr id="14348" name="Object 2">
                        <a:extLst>
                          <a:ext uri="{FF2B5EF4-FFF2-40B4-BE49-F238E27FC236}">
                            <a16:creationId xmlns:a16="http://schemas.microsoft.com/office/drawing/2014/main" id="{E85BD9C7-9E8A-1036-07F5-9E85556FEB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56651" y="3236914"/>
                        <a:ext cx="962025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329EB226-F7CE-0A09-09F9-C1EEFA2DA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Describing Motion Again (Motion graph)</a:t>
            </a:r>
          </a:p>
        </p:txBody>
      </p:sp>
      <p:sp>
        <p:nvSpPr>
          <p:cNvPr id="15363" name="Slide Number Placeholder 1">
            <a:extLst>
              <a:ext uri="{FF2B5EF4-FFF2-40B4-BE49-F238E27FC236}">
                <a16:creationId xmlns:a16="http://schemas.microsoft.com/office/drawing/2014/main" id="{34A7C77A-EF12-CBC7-539D-BB0634F0F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1AA877E4-5830-49FD-B49B-18EF3C7164EC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5364" name="TextBox 3">
            <a:extLst>
              <a:ext uri="{FF2B5EF4-FFF2-40B4-BE49-F238E27FC236}">
                <a16:creationId xmlns:a16="http://schemas.microsoft.com/office/drawing/2014/main" id="{95B49BC2-22AA-FE54-168C-AA406CD07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1" y="1484313"/>
            <a:ext cx="8208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 u="sng">
                <a:solidFill>
                  <a:srgbClr val="FF6600"/>
                </a:solidFill>
              </a:rPr>
              <a:t>Exercise</a:t>
            </a:r>
          </a:p>
        </p:txBody>
      </p:sp>
      <p:pic>
        <p:nvPicPr>
          <p:cNvPr id="14341" name="Picture 2">
            <a:extLst>
              <a:ext uri="{FF2B5EF4-FFF2-40B4-BE49-F238E27FC236}">
                <a16:creationId xmlns:a16="http://schemas.microsoft.com/office/drawing/2014/main" id="{B76250B5-6835-9D87-8CC6-7A8FF2C0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7851" y="2370418"/>
            <a:ext cx="5049683" cy="4247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366" name="TextBox 1">
            <a:extLst>
              <a:ext uri="{FF2B5EF4-FFF2-40B4-BE49-F238E27FC236}">
                <a16:creationId xmlns:a16="http://schemas.microsoft.com/office/drawing/2014/main" id="{4063D510-24D3-3D18-8D33-B65F46526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1901825"/>
            <a:ext cx="55579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Plot the v-t and a-t graphs for the following s-t graph.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A069C0F-992E-8532-CF9A-C38553900B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8319" y="207963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Relations between velocity and acceleration: Quick Test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72F7870-DF9F-ABB8-0071-470A8B333A5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318319" y="1690688"/>
            <a:ext cx="11353800" cy="4351338"/>
          </a:xfrm>
        </p:spPr>
        <p:txBody>
          <a:bodyPr>
            <a:normAutofit/>
          </a:bodyPr>
          <a:lstStyle/>
          <a:p>
            <a:pPr marL="0" indent="0"/>
            <a:r>
              <a:rPr lang="en-US" altLang="en-US" dirty="0"/>
              <a:t>Match each </a:t>
            </a:r>
            <a:r>
              <a:rPr lang="en-US" altLang="en-US" i="1" dirty="0" err="1"/>
              <a:t>v</a:t>
            </a:r>
            <a:r>
              <a:rPr lang="en-US" altLang="en-US" i="1" baseline="-25000" dirty="0" err="1"/>
              <a:t>x</a:t>
            </a:r>
            <a:r>
              <a:rPr lang="en-US" altLang="en-US" i="1" dirty="0"/>
              <a:t>–t</a:t>
            </a:r>
            <a:r>
              <a:rPr lang="en-US" altLang="en-US" dirty="0"/>
              <a:t> graph on the top with the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x</a:t>
            </a:r>
            <a:r>
              <a:rPr lang="en-US" altLang="en-US" i="1" dirty="0"/>
              <a:t>–t</a:t>
            </a:r>
            <a:r>
              <a:rPr lang="en-US" altLang="en-US" dirty="0"/>
              <a:t> graph on the bottom that best describes the motion.</a:t>
            </a:r>
          </a:p>
        </p:txBody>
      </p:sp>
      <p:pic>
        <p:nvPicPr>
          <p:cNvPr id="16389" name="Picture 1">
            <a:extLst>
              <a:ext uri="{FF2B5EF4-FFF2-40B4-BE49-F238E27FC236}">
                <a16:creationId xmlns:a16="http://schemas.microsoft.com/office/drawing/2014/main" id="{84B7DE1E-F95A-9B3C-3000-9BCF619B2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81" y="2475052"/>
            <a:ext cx="5903042" cy="424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Slide Number Placeholder 1">
            <a:extLst>
              <a:ext uri="{FF2B5EF4-FFF2-40B4-BE49-F238E27FC236}">
                <a16:creationId xmlns:a16="http://schemas.microsoft.com/office/drawing/2014/main" id="{B6E1DF96-41DC-34F9-11F5-4C86D131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2622DB31-F422-4573-B7F4-3077A09DA80B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25</a:t>
            </a:fld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3F1A3455-F301-B358-B88A-FAF10DDA4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77" y="-142420"/>
            <a:ext cx="10515600" cy="1325563"/>
          </a:xfrm>
        </p:spPr>
        <p:txBody>
          <a:bodyPr/>
          <a:lstStyle/>
          <a:p>
            <a:r>
              <a:rPr lang="en-US" altLang="en-US" dirty="0"/>
              <a:t>Describing Motion Again (Motion graph)</a:t>
            </a:r>
          </a:p>
        </p:txBody>
      </p:sp>
      <p:sp>
        <p:nvSpPr>
          <p:cNvPr id="17411" name="Slide Number Placeholder 1">
            <a:extLst>
              <a:ext uri="{FF2B5EF4-FFF2-40B4-BE49-F238E27FC236}">
                <a16:creationId xmlns:a16="http://schemas.microsoft.com/office/drawing/2014/main" id="{14D8C983-7824-4797-AF8B-1E1DA9EE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8A17FC16-7DC6-4757-8B94-01A65423FAE6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17412" name="TextBox 3">
            <a:extLst>
              <a:ext uri="{FF2B5EF4-FFF2-40B4-BE49-F238E27FC236}">
                <a16:creationId xmlns:a16="http://schemas.microsoft.com/office/drawing/2014/main" id="{4505430A-E3B1-D926-BF28-B26E10C73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097" y="1269485"/>
            <a:ext cx="8208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 dirty="0"/>
              <a:t>Can we do it in a reverse way (from a-t =&gt; v-t =&gt; s-t)?</a:t>
            </a:r>
          </a:p>
        </p:txBody>
      </p:sp>
      <p:grpSp>
        <p:nvGrpSpPr>
          <p:cNvPr id="17413" name="Group 59">
            <a:extLst>
              <a:ext uri="{FF2B5EF4-FFF2-40B4-BE49-F238E27FC236}">
                <a16:creationId xmlns:a16="http://schemas.microsoft.com/office/drawing/2014/main" id="{1145E302-7838-10EF-2DE4-E26E7C963A4B}"/>
              </a:ext>
            </a:extLst>
          </p:cNvPr>
          <p:cNvGrpSpPr>
            <a:grpSpLocks/>
          </p:cNvGrpSpPr>
          <p:nvPr/>
        </p:nvGrpSpPr>
        <p:grpSpPr bwMode="auto">
          <a:xfrm>
            <a:off x="7391401" y="2225675"/>
            <a:ext cx="3025775" cy="2541588"/>
            <a:chOff x="107504" y="2913514"/>
            <a:chExt cx="3026941" cy="2541002"/>
          </a:xfrm>
        </p:grpSpPr>
        <p:grpSp>
          <p:nvGrpSpPr>
            <p:cNvPr id="17467" name="Group 19">
              <a:extLst>
                <a:ext uri="{FF2B5EF4-FFF2-40B4-BE49-F238E27FC236}">
                  <a16:creationId xmlns:a16="http://schemas.microsoft.com/office/drawing/2014/main" id="{318B7663-1426-FA33-BC32-ABC56628B9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04" y="2913514"/>
              <a:ext cx="3026941" cy="2541002"/>
              <a:chOff x="107504" y="2913514"/>
              <a:chExt cx="3026941" cy="2541002"/>
            </a:xfrm>
          </p:grpSpPr>
          <p:grpSp>
            <p:nvGrpSpPr>
              <p:cNvPr id="17469" name="Group 15">
                <a:extLst>
                  <a:ext uri="{FF2B5EF4-FFF2-40B4-BE49-F238E27FC236}">
                    <a16:creationId xmlns:a16="http://schemas.microsoft.com/office/drawing/2014/main" id="{7D34B283-5BCE-48FA-4072-E0671CC416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705" y="2913514"/>
                <a:ext cx="2752740" cy="2343878"/>
                <a:chOff x="381705" y="2913514"/>
                <a:chExt cx="2752740" cy="2343878"/>
              </a:xfrm>
            </p:grpSpPr>
            <p:grpSp>
              <p:nvGrpSpPr>
                <p:cNvPr id="17478" name="Group 11">
                  <a:extLst>
                    <a:ext uri="{FF2B5EF4-FFF2-40B4-BE49-F238E27FC236}">
                      <a16:creationId xmlns:a16="http://schemas.microsoft.com/office/drawing/2014/main" id="{7AAFFE95-D00E-9047-239F-6347871C375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9552" y="3284985"/>
                  <a:ext cx="2133600" cy="1800202"/>
                  <a:chOff x="827584" y="2924944"/>
                  <a:chExt cx="1066800" cy="1152501"/>
                </a:xfrm>
              </p:grpSpPr>
              <p:cxnSp>
                <p:nvCxnSpPr>
                  <p:cNvPr id="17481" name="Straight Arrow Connector 3">
                    <a:extLst>
                      <a:ext uri="{FF2B5EF4-FFF2-40B4-BE49-F238E27FC236}">
                        <a16:creationId xmlns:a16="http://schemas.microsoft.com/office/drawing/2014/main" id="{C3A8C5AC-F499-6C59-987F-6486D4C0578B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2924944"/>
                    <a:ext cx="0" cy="1152128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82" name="Straight Arrow Connector 13">
                    <a:extLst>
                      <a:ext uri="{FF2B5EF4-FFF2-40B4-BE49-F238E27FC236}">
                        <a16:creationId xmlns:a16="http://schemas.microsoft.com/office/drawing/2014/main" id="{DA021F19-C647-49CE-30AA-42CA4885CA5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4077444"/>
                    <a:ext cx="1066800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83" name="Straight Connector 7">
                    <a:extLst>
                      <a:ext uri="{FF2B5EF4-FFF2-40B4-BE49-F238E27FC236}">
                        <a16:creationId xmlns:a16="http://schemas.microsoft.com/office/drawing/2014/main" id="{E581EE4F-9B9C-A578-0D54-01245C327084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3213348"/>
                    <a:ext cx="900100" cy="864096"/>
                  </a:xfrm>
                  <a:prstGeom prst="line">
                    <a:avLst/>
                  </a:pr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84" name="Straight Connector 9">
                    <a:extLst>
                      <a:ext uri="{FF2B5EF4-FFF2-40B4-BE49-F238E27FC236}">
                        <a16:creationId xmlns:a16="http://schemas.microsoft.com/office/drawing/2014/main" id="{C85A8FC7-54B1-21C9-4CCB-00089551A016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43608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85" name="Straight Connector 22">
                    <a:extLst>
                      <a:ext uri="{FF2B5EF4-FFF2-40B4-BE49-F238E27FC236}">
                        <a16:creationId xmlns:a16="http://schemas.microsoft.com/office/drawing/2014/main" id="{2FE8292D-935F-C5CC-3A41-2F397DF17F9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259632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86" name="Straight Connector 23">
                    <a:extLst>
                      <a:ext uri="{FF2B5EF4-FFF2-40B4-BE49-F238E27FC236}">
                        <a16:creationId xmlns:a16="http://schemas.microsoft.com/office/drawing/2014/main" id="{A86D890D-FFD8-06E3-E3BC-61F1EB8EB46F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475656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87" name="Straight Connector 24">
                    <a:extLst>
                      <a:ext uri="{FF2B5EF4-FFF2-40B4-BE49-F238E27FC236}">
                        <a16:creationId xmlns:a16="http://schemas.microsoft.com/office/drawing/2014/main" id="{3235AF5E-9FA4-B172-A2E0-4C3B621C0CD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691680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88" name="Straight Connector 26">
                    <a:extLst>
                      <a:ext uri="{FF2B5EF4-FFF2-40B4-BE49-F238E27FC236}">
                        <a16:creationId xmlns:a16="http://schemas.microsoft.com/office/drawing/2014/main" id="{43564A6A-7245-76A3-6640-CC0BC9ED27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82504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89" name="Straight Connector 27">
                    <a:extLst>
                      <a:ext uri="{FF2B5EF4-FFF2-40B4-BE49-F238E27FC236}">
                        <a16:creationId xmlns:a16="http://schemas.microsoft.com/office/drawing/2014/main" id="{9C0966A0-CA6D-6021-E4EE-E624EB9ACB3F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609020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90" name="Straight Connector 28">
                    <a:extLst>
                      <a:ext uri="{FF2B5EF4-FFF2-40B4-BE49-F238E27FC236}">
                        <a16:creationId xmlns:a16="http://schemas.microsoft.com/office/drawing/2014/main" id="{597BB809-DD5C-A8D1-AD3B-CC31C2CBADB9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392996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91" name="Straight Connector 29">
                    <a:extLst>
                      <a:ext uri="{FF2B5EF4-FFF2-40B4-BE49-F238E27FC236}">
                        <a16:creationId xmlns:a16="http://schemas.microsoft.com/office/drawing/2014/main" id="{24BF884B-E0C6-8542-D870-A7E352EE7F16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176972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7479" name="TextBox 14">
                  <a:extLst>
                    <a:ext uri="{FF2B5EF4-FFF2-40B4-BE49-F238E27FC236}">
                      <a16:creationId xmlns:a16="http://schemas.microsoft.com/office/drawing/2014/main" id="{A5FCFADC-E41D-E39E-48AF-8CE82CB4D4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705" y="2913514"/>
                  <a:ext cx="646331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ts val="2200"/>
                    </a:lnSpc>
                    <a:spcBef>
                      <a:spcPct val="50000"/>
                    </a:spcBef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5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en-US"/>
                    <a:t>s(m)</a:t>
                  </a:r>
                </a:p>
              </p:txBody>
            </p:sp>
            <p:sp>
              <p:nvSpPr>
                <p:cNvPr id="17480" name="TextBox 58">
                  <a:extLst>
                    <a:ext uri="{FF2B5EF4-FFF2-40B4-BE49-F238E27FC236}">
                      <a16:creationId xmlns:a16="http://schemas.microsoft.com/office/drawing/2014/main" id="{2AB5A482-2E52-6D65-CDE4-4C64A04DC75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16354" y="4888060"/>
                  <a:ext cx="518091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ts val="2200"/>
                    </a:lnSpc>
                    <a:spcBef>
                      <a:spcPct val="50000"/>
                    </a:spcBef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5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en-US"/>
                    <a:t>t(s)</a:t>
                  </a:r>
                </a:p>
              </p:txBody>
            </p:sp>
          </p:grpSp>
          <p:sp>
            <p:nvSpPr>
              <p:cNvPr id="17470" name="TextBox 92">
                <a:extLst>
                  <a:ext uri="{FF2B5EF4-FFF2-40B4-BE49-F238E27FC236}">
                    <a16:creationId xmlns:a16="http://schemas.microsoft.com/office/drawing/2014/main" id="{5E1944B6-C6DC-7844-B2B2-303EFAD2DA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2323" y="5063420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1</a:t>
                </a:r>
              </a:p>
            </p:txBody>
          </p:sp>
          <p:sp>
            <p:nvSpPr>
              <p:cNvPr id="17471" name="TextBox 93">
                <a:extLst>
                  <a:ext uri="{FF2B5EF4-FFF2-40B4-BE49-F238E27FC236}">
                    <a16:creationId xmlns:a16="http://schemas.microsoft.com/office/drawing/2014/main" id="{838AD69E-F5C3-979E-F229-E350E8A56E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9632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2</a:t>
                </a:r>
              </a:p>
            </p:txBody>
          </p:sp>
          <p:sp>
            <p:nvSpPr>
              <p:cNvPr id="17472" name="TextBox 94">
                <a:extLst>
                  <a:ext uri="{FF2B5EF4-FFF2-40B4-BE49-F238E27FC236}">
                    <a16:creationId xmlns:a16="http://schemas.microsoft.com/office/drawing/2014/main" id="{7EDEB877-AD04-A28E-35F4-98358C3B94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1680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3</a:t>
                </a:r>
              </a:p>
            </p:txBody>
          </p:sp>
          <p:sp>
            <p:nvSpPr>
              <p:cNvPr id="17473" name="TextBox 95">
                <a:extLst>
                  <a:ext uri="{FF2B5EF4-FFF2-40B4-BE49-F238E27FC236}">
                    <a16:creationId xmlns:a16="http://schemas.microsoft.com/office/drawing/2014/main" id="{A9E3160E-12EF-3E1F-BDD4-AACBD54BAD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3728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4</a:t>
                </a:r>
              </a:p>
            </p:txBody>
          </p:sp>
          <p:sp>
            <p:nvSpPr>
              <p:cNvPr id="17474" name="TextBox 97">
                <a:extLst>
                  <a:ext uri="{FF2B5EF4-FFF2-40B4-BE49-F238E27FC236}">
                    <a16:creationId xmlns:a16="http://schemas.microsoft.com/office/drawing/2014/main" id="{98263AA7-E70B-2A55-0031-CAD52642F0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4573938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3</a:t>
                </a:r>
              </a:p>
            </p:txBody>
          </p:sp>
          <p:sp>
            <p:nvSpPr>
              <p:cNvPr id="17475" name="TextBox 98">
                <a:extLst>
                  <a:ext uri="{FF2B5EF4-FFF2-40B4-BE49-F238E27FC236}">
                    <a16:creationId xmlns:a16="http://schemas.microsoft.com/office/drawing/2014/main" id="{35CB424F-46DB-B1C9-FE35-4020B29D02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4211796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6</a:t>
                </a:r>
              </a:p>
            </p:txBody>
          </p:sp>
          <p:sp>
            <p:nvSpPr>
              <p:cNvPr id="17476" name="TextBox 99">
                <a:extLst>
                  <a:ext uri="{FF2B5EF4-FFF2-40B4-BE49-F238E27FC236}">
                    <a16:creationId xmlns:a16="http://schemas.microsoft.com/office/drawing/2014/main" id="{B268CB1C-EA1D-B880-F473-ACD0F193FF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3861048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9</a:t>
                </a:r>
              </a:p>
            </p:txBody>
          </p:sp>
          <p:sp>
            <p:nvSpPr>
              <p:cNvPr id="17477" name="TextBox 100">
                <a:extLst>
                  <a:ext uri="{FF2B5EF4-FFF2-40B4-BE49-F238E27FC236}">
                    <a16:creationId xmlns:a16="http://schemas.microsoft.com/office/drawing/2014/main" id="{B880BA46-A62E-8603-8DCA-5556C0D920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3501008"/>
                <a:ext cx="44114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12</a:t>
                </a:r>
              </a:p>
            </p:txBody>
          </p:sp>
        </p:grpSp>
        <p:sp>
          <p:nvSpPr>
            <p:cNvPr id="17468" name="TextBox 154">
              <a:extLst>
                <a:ext uri="{FF2B5EF4-FFF2-40B4-BE49-F238E27FC236}">
                  <a16:creationId xmlns:a16="http://schemas.microsoft.com/office/drawing/2014/main" id="{64FACB9A-305F-42F4-04A2-2FEF85195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654" y="5003884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ts val="2200"/>
                </a:lnSpc>
                <a:spcBef>
                  <a:spcPct val="5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5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/>
                <a:t>0</a:t>
              </a:r>
            </a:p>
          </p:txBody>
        </p:sp>
      </p:grpSp>
      <p:grpSp>
        <p:nvGrpSpPr>
          <p:cNvPr id="17414" name="Group 57">
            <a:extLst>
              <a:ext uri="{FF2B5EF4-FFF2-40B4-BE49-F238E27FC236}">
                <a16:creationId xmlns:a16="http://schemas.microsoft.com/office/drawing/2014/main" id="{A3365DD6-9976-C2C6-A166-BCAE122CC205}"/>
              </a:ext>
            </a:extLst>
          </p:cNvPr>
          <p:cNvGrpSpPr>
            <a:grpSpLocks/>
          </p:cNvGrpSpPr>
          <p:nvPr/>
        </p:nvGrpSpPr>
        <p:grpSpPr bwMode="auto">
          <a:xfrm>
            <a:off x="4579938" y="2225675"/>
            <a:ext cx="3027362" cy="2541588"/>
            <a:chOff x="2913211" y="2924944"/>
            <a:chExt cx="3026941" cy="2541002"/>
          </a:xfrm>
        </p:grpSpPr>
        <p:grpSp>
          <p:nvGrpSpPr>
            <p:cNvPr id="17442" name="Group 103">
              <a:extLst>
                <a:ext uri="{FF2B5EF4-FFF2-40B4-BE49-F238E27FC236}">
                  <a16:creationId xmlns:a16="http://schemas.microsoft.com/office/drawing/2014/main" id="{811BC338-E337-58A4-144F-43997E073F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3211" y="2924944"/>
              <a:ext cx="3026941" cy="2541002"/>
              <a:chOff x="107504" y="2913514"/>
              <a:chExt cx="3026941" cy="2541002"/>
            </a:xfrm>
          </p:grpSpPr>
          <p:grpSp>
            <p:nvGrpSpPr>
              <p:cNvPr id="17444" name="Group 104">
                <a:extLst>
                  <a:ext uri="{FF2B5EF4-FFF2-40B4-BE49-F238E27FC236}">
                    <a16:creationId xmlns:a16="http://schemas.microsoft.com/office/drawing/2014/main" id="{247E1E2C-9C0C-FC19-6B63-C48DA84268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705" y="2913514"/>
                <a:ext cx="2752740" cy="2343878"/>
                <a:chOff x="381705" y="2913514"/>
                <a:chExt cx="2752740" cy="2343878"/>
              </a:xfrm>
            </p:grpSpPr>
            <p:grpSp>
              <p:nvGrpSpPr>
                <p:cNvPr id="17453" name="Group 113">
                  <a:extLst>
                    <a:ext uri="{FF2B5EF4-FFF2-40B4-BE49-F238E27FC236}">
                      <a16:creationId xmlns:a16="http://schemas.microsoft.com/office/drawing/2014/main" id="{360707F2-B937-C0ED-E0FA-E5C7BBFC600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9552" y="3284985"/>
                  <a:ext cx="2133600" cy="1800202"/>
                  <a:chOff x="827584" y="2924944"/>
                  <a:chExt cx="1066800" cy="1152501"/>
                </a:xfrm>
              </p:grpSpPr>
              <p:cxnSp>
                <p:nvCxnSpPr>
                  <p:cNvPr id="17456" name="Straight Arrow Connector 116">
                    <a:extLst>
                      <a:ext uri="{FF2B5EF4-FFF2-40B4-BE49-F238E27FC236}">
                        <a16:creationId xmlns:a16="http://schemas.microsoft.com/office/drawing/2014/main" id="{BA996B4B-CD7D-2226-1ABA-582D19DCCF8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2924944"/>
                    <a:ext cx="0" cy="1152128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57" name="Straight Arrow Connector 117">
                    <a:extLst>
                      <a:ext uri="{FF2B5EF4-FFF2-40B4-BE49-F238E27FC236}">
                        <a16:creationId xmlns:a16="http://schemas.microsoft.com/office/drawing/2014/main" id="{CC4E0143-54B9-0707-DA99-64C7EE12AA7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4077444"/>
                    <a:ext cx="1066800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58" name="Straight Connector 118">
                    <a:extLst>
                      <a:ext uri="{FF2B5EF4-FFF2-40B4-BE49-F238E27FC236}">
                        <a16:creationId xmlns:a16="http://schemas.microsoft.com/office/drawing/2014/main" id="{059588F3-8707-2DAA-D505-EA954FA6E49B}"/>
                      </a:ext>
                    </a:extLst>
                  </p:cNvPr>
                  <p:cNvCxnSpPr>
                    <a:cxnSpLocks noChangeShapeType="1"/>
                    <a:stCxn id="17449" idx="3"/>
                  </p:cNvCxnSpPr>
                  <p:nvPr/>
                </p:nvCxnSpPr>
                <p:spPr bwMode="auto">
                  <a:xfrm flipV="1">
                    <a:off x="827584" y="3853731"/>
                    <a:ext cx="90010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B05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59" name="Straight Connector 119">
                    <a:extLst>
                      <a:ext uri="{FF2B5EF4-FFF2-40B4-BE49-F238E27FC236}">
                        <a16:creationId xmlns:a16="http://schemas.microsoft.com/office/drawing/2014/main" id="{62726D27-2645-AAE0-F9A8-535763C61D96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43608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60" name="Straight Connector 120">
                    <a:extLst>
                      <a:ext uri="{FF2B5EF4-FFF2-40B4-BE49-F238E27FC236}">
                        <a16:creationId xmlns:a16="http://schemas.microsoft.com/office/drawing/2014/main" id="{6FE10B13-9A5A-1EED-87EC-A87738F36EC1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259632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61" name="Straight Connector 121">
                    <a:extLst>
                      <a:ext uri="{FF2B5EF4-FFF2-40B4-BE49-F238E27FC236}">
                        <a16:creationId xmlns:a16="http://schemas.microsoft.com/office/drawing/2014/main" id="{0FBB5B4C-A75D-04D8-2C8B-563576DF69BE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475656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62" name="Straight Connector 122">
                    <a:extLst>
                      <a:ext uri="{FF2B5EF4-FFF2-40B4-BE49-F238E27FC236}">
                        <a16:creationId xmlns:a16="http://schemas.microsoft.com/office/drawing/2014/main" id="{796FC627-9268-3438-5B43-6E0AC5BCFE2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691680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63" name="Straight Connector 123">
                    <a:extLst>
                      <a:ext uri="{FF2B5EF4-FFF2-40B4-BE49-F238E27FC236}">
                        <a16:creationId xmlns:a16="http://schemas.microsoft.com/office/drawing/2014/main" id="{E453B983-D331-D3B1-D867-E1C8331CAF89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82504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64" name="Straight Connector 124">
                    <a:extLst>
                      <a:ext uri="{FF2B5EF4-FFF2-40B4-BE49-F238E27FC236}">
                        <a16:creationId xmlns:a16="http://schemas.microsoft.com/office/drawing/2014/main" id="{104D4728-0C7A-616C-0524-7E5FA737E89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609020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65" name="Straight Connector 125">
                    <a:extLst>
                      <a:ext uri="{FF2B5EF4-FFF2-40B4-BE49-F238E27FC236}">
                        <a16:creationId xmlns:a16="http://schemas.microsoft.com/office/drawing/2014/main" id="{7DF1E365-F156-7EBF-1982-826743F96746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392996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66" name="Straight Connector 126">
                    <a:extLst>
                      <a:ext uri="{FF2B5EF4-FFF2-40B4-BE49-F238E27FC236}">
                        <a16:creationId xmlns:a16="http://schemas.microsoft.com/office/drawing/2014/main" id="{CD1F4D4C-B09A-FC26-A91F-8D03F5C743C9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176972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7454" name="TextBox 114">
                  <a:extLst>
                    <a:ext uri="{FF2B5EF4-FFF2-40B4-BE49-F238E27FC236}">
                      <a16:creationId xmlns:a16="http://schemas.microsoft.com/office/drawing/2014/main" id="{39C910F3-539E-F543-6D47-A963D53F20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705" y="2913514"/>
                  <a:ext cx="898003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ts val="2200"/>
                    </a:lnSpc>
                    <a:spcBef>
                      <a:spcPct val="50000"/>
                    </a:spcBef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5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en-US"/>
                    <a:t>v(ms</a:t>
                  </a:r>
                  <a:r>
                    <a:rPr lang="en-US" altLang="en-US" baseline="30000"/>
                    <a:t>-1</a:t>
                  </a:r>
                  <a:r>
                    <a:rPr lang="en-US" altLang="en-US"/>
                    <a:t>)</a:t>
                  </a:r>
                </a:p>
              </p:txBody>
            </p:sp>
            <p:sp>
              <p:nvSpPr>
                <p:cNvPr id="17455" name="TextBox 115">
                  <a:extLst>
                    <a:ext uri="{FF2B5EF4-FFF2-40B4-BE49-F238E27FC236}">
                      <a16:creationId xmlns:a16="http://schemas.microsoft.com/office/drawing/2014/main" id="{74EB2FBD-0486-B930-CEDD-A7E147973C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16354" y="4888060"/>
                  <a:ext cx="518091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ts val="2200"/>
                    </a:lnSpc>
                    <a:spcBef>
                      <a:spcPct val="50000"/>
                    </a:spcBef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5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en-US"/>
                    <a:t>t(s)</a:t>
                  </a:r>
                </a:p>
              </p:txBody>
            </p:sp>
          </p:grpSp>
          <p:sp>
            <p:nvSpPr>
              <p:cNvPr id="17445" name="TextBox 105">
                <a:extLst>
                  <a:ext uri="{FF2B5EF4-FFF2-40B4-BE49-F238E27FC236}">
                    <a16:creationId xmlns:a16="http://schemas.microsoft.com/office/drawing/2014/main" id="{AA04DFC3-B1CB-363B-D4C3-5F6999270E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2323" y="5063420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1</a:t>
                </a:r>
              </a:p>
            </p:txBody>
          </p:sp>
          <p:sp>
            <p:nvSpPr>
              <p:cNvPr id="17446" name="TextBox 106">
                <a:extLst>
                  <a:ext uri="{FF2B5EF4-FFF2-40B4-BE49-F238E27FC236}">
                    <a16:creationId xmlns:a16="http://schemas.microsoft.com/office/drawing/2014/main" id="{8AF8A056-5EEE-56C6-1807-C768D64A79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9632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2</a:t>
                </a:r>
              </a:p>
            </p:txBody>
          </p:sp>
          <p:sp>
            <p:nvSpPr>
              <p:cNvPr id="17447" name="TextBox 107">
                <a:extLst>
                  <a:ext uri="{FF2B5EF4-FFF2-40B4-BE49-F238E27FC236}">
                    <a16:creationId xmlns:a16="http://schemas.microsoft.com/office/drawing/2014/main" id="{AC31C4D6-9404-A836-0ED7-BF099351E8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1680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3</a:t>
                </a:r>
              </a:p>
            </p:txBody>
          </p:sp>
          <p:sp>
            <p:nvSpPr>
              <p:cNvPr id="17448" name="TextBox 108">
                <a:extLst>
                  <a:ext uri="{FF2B5EF4-FFF2-40B4-BE49-F238E27FC236}">
                    <a16:creationId xmlns:a16="http://schemas.microsoft.com/office/drawing/2014/main" id="{B85F0AD7-E479-7C13-BC9F-F71EB1576B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3728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4</a:t>
                </a:r>
              </a:p>
            </p:txBody>
          </p:sp>
          <p:sp>
            <p:nvSpPr>
              <p:cNvPr id="17449" name="TextBox 109">
                <a:extLst>
                  <a:ext uri="{FF2B5EF4-FFF2-40B4-BE49-F238E27FC236}">
                    <a16:creationId xmlns:a16="http://schemas.microsoft.com/office/drawing/2014/main" id="{F747CBC7-746C-2AA0-E0FA-CE16323650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4573938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3</a:t>
                </a:r>
              </a:p>
            </p:txBody>
          </p:sp>
          <p:sp>
            <p:nvSpPr>
              <p:cNvPr id="17450" name="TextBox 110">
                <a:extLst>
                  <a:ext uri="{FF2B5EF4-FFF2-40B4-BE49-F238E27FC236}">
                    <a16:creationId xmlns:a16="http://schemas.microsoft.com/office/drawing/2014/main" id="{6B69A80A-A2CA-3B16-C0D3-FA46367E5A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4211796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6</a:t>
                </a:r>
              </a:p>
            </p:txBody>
          </p:sp>
          <p:sp>
            <p:nvSpPr>
              <p:cNvPr id="17451" name="TextBox 111">
                <a:extLst>
                  <a:ext uri="{FF2B5EF4-FFF2-40B4-BE49-F238E27FC236}">
                    <a16:creationId xmlns:a16="http://schemas.microsoft.com/office/drawing/2014/main" id="{386C8804-3AE7-A474-D463-F51C66F92D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3861048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9</a:t>
                </a:r>
              </a:p>
            </p:txBody>
          </p:sp>
          <p:sp>
            <p:nvSpPr>
              <p:cNvPr id="17452" name="TextBox 112">
                <a:extLst>
                  <a:ext uri="{FF2B5EF4-FFF2-40B4-BE49-F238E27FC236}">
                    <a16:creationId xmlns:a16="http://schemas.microsoft.com/office/drawing/2014/main" id="{222E2B17-A838-001E-EB97-BE8A67AF84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3501008"/>
                <a:ext cx="44114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12</a:t>
                </a:r>
              </a:p>
            </p:txBody>
          </p:sp>
        </p:grpSp>
        <p:sp>
          <p:nvSpPr>
            <p:cNvPr id="17443" name="TextBox 155">
              <a:extLst>
                <a:ext uri="{FF2B5EF4-FFF2-40B4-BE49-F238E27FC236}">
                  <a16:creationId xmlns:a16="http://schemas.microsoft.com/office/drawing/2014/main" id="{DBFA30F6-205B-1541-497B-1E8D07309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6966" y="5013176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ts val="2200"/>
                </a:lnSpc>
                <a:spcBef>
                  <a:spcPct val="5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5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/>
                <a:t>0</a:t>
              </a:r>
            </a:p>
          </p:txBody>
        </p:sp>
      </p:grpSp>
      <p:grpSp>
        <p:nvGrpSpPr>
          <p:cNvPr id="17415" name="Group 158">
            <a:extLst>
              <a:ext uri="{FF2B5EF4-FFF2-40B4-BE49-F238E27FC236}">
                <a16:creationId xmlns:a16="http://schemas.microsoft.com/office/drawing/2014/main" id="{7670AB32-38FD-3991-2662-639426589E53}"/>
              </a:ext>
            </a:extLst>
          </p:cNvPr>
          <p:cNvGrpSpPr>
            <a:grpSpLocks/>
          </p:cNvGrpSpPr>
          <p:nvPr/>
        </p:nvGrpSpPr>
        <p:grpSpPr bwMode="auto">
          <a:xfrm>
            <a:off x="1774826" y="2205039"/>
            <a:ext cx="3027363" cy="2541587"/>
            <a:chOff x="2913211" y="2924944"/>
            <a:chExt cx="3026941" cy="2541002"/>
          </a:xfrm>
        </p:grpSpPr>
        <p:grpSp>
          <p:nvGrpSpPr>
            <p:cNvPr id="17417" name="Group 159">
              <a:extLst>
                <a:ext uri="{FF2B5EF4-FFF2-40B4-BE49-F238E27FC236}">
                  <a16:creationId xmlns:a16="http://schemas.microsoft.com/office/drawing/2014/main" id="{2EF174F9-16EA-8EBB-15EC-F722F676AF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3211" y="2924944"/>
              <a:ext cx="3026941" cy="2541002"/>
              <a:chOff x="107504" y="2913514"/>
              <a:chExt cx="3026941" cy="2541002"/>
            </a:xfrm>
          </p:grpSpPr>
          <p:grpSp>
            <p:nvGrpSpPr>
              <p:cNvPr id="17419" name="Group 161">
                <a:extLst>
                  <a:ext uri="{FF2B5EF4-FFF2-40B4-BE49-F238E27FC236}">
                    <a16:creationId xmlns:a16="http://schemas.microsoft.com/office/drawing/2014/main" id="{A777048D-F393-79C2-AC81-1DF2DB1BCB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705" y="2913514"/>
                <a:ext cx="2752740" cy="2343878"/>
                <a:chOff x="381705" y="2913514"/>
                <a:chExt cx="2752740" cy="2343878"/>
              </a:xfrm>
            </p:grpSpPr>
            <p:grpSp>
              <p:nvGrpSpPr>
                <p:cNvPr id="17428" name="Group 170">
                  <a:extLst>
                    <a:ext uri="{FF2B5EF4-FFF2-40B4-BE49-F238E27FC236}">
                      <a16:creationId xmlns:a16="http://schemas.microsoft.com/office/drawing/2014/main" id="{2AA8232B-BF9D-CFDE-86CE-55832595EE4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9552" y="3284985"/>
                  <a:ext cx="2133600" cy="1800202"/>
                  <a:chOff x="827584" y="2924944"/>
                  <a:chExt cx="1066800" cy="1152501"/>
                </a:xfrm>
              </p:grpSpPr>
              <p:cxnSp>
                <p:nvCxnSpPr>
                  <p:cNvPr id="17431" name="Straight Arrow Connector 173">
                    <a:extLst>
                      <a:ext uri="{FF2B5EF4-FFF2-40B4-BE49-F238E27FC236}">
                        <a16:creationId xmlns:a16="http://schemas.microsoft.com/office/drawing/2014/main" id="{F631D4DA-8E02-BA1D-C8DB-8DE7E5E45FE5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2924944"/>
                    <a:ext cx="0" cy="1152128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32" name="Straight Arrow Connector 174">
                    <a:extLst>
                      <a:ext uri="{FF2B5EF4-FFF2-40B4-BE49-F238E27FC236}">
                        <a16:creationId xmlns:a16="http://schemas.microsoft.com/office/drawing/2014/main" id="{DBD18FFF-6ED5-6F5C-8653-82F95CF0635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4077444"/>
                    <a:ext cx="1066800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33" name="Straight Connector 175">
                    <a:extLst>
                      <a:ext uri="{FF2B5EF4-FFF2-40B4-BE49-F238E27FC236}">
                        <a16:creationId xmlns:a16="http://schemas.microsoft.com/office/drawing/2014/main" id="{CE12E8B6-AB63-BC0C-8599-C52C9844D92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4070127"/>
                    <a:ext cx="90010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7030A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34" name="Straight Connector 176">
                    <a:extLst>
                      <a:ext uri="{FF2B5EF4-FFF2-40B4-BE49-F238E27FC236}">
                        <a16:creationId xmlns:a16="http://schemas.microsoft.com/office/drawing/2014/main" id="{25433731-A235-7F11-C738-7A8E141CEAD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43608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35" name="Straight Connector 177">
                    <a:extLst>
                      <a:ext uri="{FF2B5EF4-FFF2-40B4-BE49-F238E27FC236}">
                        <a16:creationId xmlns:a16="http://schemas.microsoft.com/office/drawing/2014/main" id="{966738B7-D010-626D-4141-69DB0DB26462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259632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36" name="Straight Connector 178">
                    <a:extLst>
                      <a:ext uri="{FF2B5EF4-FFF2-40B4-BE49-F238E27FC236}">
                        <a16:creationId xmlns:a16="http://schemas.microsoft.com/office/drawing/2014/main" id="{86C31B02-0F32-8948-47ED-863A7B815C8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475656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37" name="Straight Connector 179">
                    <a:extLst>
                      <a:ext uri="{FF2B5EF4-FFF2-40B4-BE49-F238E27FC236}">
                        <a16:creationId xmlns:a16="http://schemas.microsoft.com/office/drawing/2014/main" id="{311AE1FC-2F0C-8063-5E82-01B04A8D57EB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691680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38" name="Straight Connector 180">
                    <a:extLst>
                      <a:ext uri="{FF2B5EF4-FFF2-40B4-BE49-F238E27FC236}">
                        <a16:creationId xmlns:a16="http://schemas.microsoft.com/office/drawing/2014/main" id="{3F2BCECA-7CFC-B767-0C88-27A77E8B2BD4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82504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39" name="Straight Connector 181">
                    <a:extLst>
                      <a:ext uri="{FF2B5EF4-FFF2-40B4-BE49-F238E27FC236}">
                        <a16:creationId xmlns:a16="http://schemas.microsoft.com/office/drawing/2014/main" id="{A135B227-DE96-47BA-9A39-E82C878BE005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609020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40" name="Straight Connector 182">
                    <a:extLst>
                      <a:ext uri="{FF2B5EF4-FFF2-40B4-BE49-F238E27FC236}">
                        <a16:creationId xmlns:a16="http://schemas.microsoft.com/office/drawing/2014/main" id="{9B2E0060-3028-9D6C-34CC-E1DB4A221F5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392996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41" name="Straight Connector 183">
                    <a:extLst>
                      <a:ext uri="{FF2B5EF4-FFF2-40B4-BE49-F238E27FC236}">
                        <a16:creationId xmlns:a16="http://schemas.microsoft.com/office/drawing/2014/main" id="{6B7ED373-910F-146C-7BD1-FC945D31D46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176972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7429" name="TextBox 171">
                  <a:extLst>
                    <a:ext uri="{FF2B5EF4-FFF2-40B4-BE49-F238E27FC236}">
                      <a16:creationId xmlns:a16="http://schemas.microsoft.com/office/drawing/2014/main" id="{B9D4A922-3E3D-0C34-EB8B-C4F464CC1D9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705" y="2913514"/>
                  <a:ext cx="910827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ts val="2200"/>
                    </a:lnSpc>
                    <a:spcBef>
                      <a:spcPct val="50000"/>
                    </a:spcBef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5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en-US"/>
                    <a:t>a(ms</a:t>
                  </a:r>
                  <a:r>
                    <a:rPr lang="en-US" altLang="en-US" baseline="30000"/>
                    <a:t>-2</a:t>
                  </a:r>
                  <a:r>
                    <a:rPr lang="en-US" altLang="en-US"/>
                    <a:t>)</a:t>
                  </a:r>
                </a:p>
              </p:txBody>
            </p:sp>
            <p:sp>
              <p:nvSpPr>
                <p:cNvPr id="17430" name="TextBox 172">
                  <a:extLst>
                    <a:ext uri="{FF2B5EF4-FFF2-40B4-BE49-F238E27FC236}">
                      <a16:creationId xmlns:a16="http://schemas.microsoft.com/office/drawing/2014/main" id="{05E3BA2A-8C4F-6C33-0A03-6AFF044A1DA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16354" y="4888060"/>
                  <a:ext cx="518091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ts val="2200"/>
                    </a:lnSpc>
                    <a:spcBef>
                      <a:spcPct val="50000"/>
                    </a:spcBef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5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en-US"/>
                    <a:t>t(s)</a:t>
                  </a:r>
                </a:p>
              </p:txBody>
            </p:sp>
          </p:grpSp>
          <p:sp>
            <p:nvSpPr>
              <p:cNvPr id="17420" name="TextBox 162">
                <a:extLst>
                  <a:ext uri="{FF2B5EF4-FFF2-40B4-BE49-F238E27FC236}">
                    <a16:creationId xmlns:a16="http://schemas.microsoft.com/office/drawing/2014/main" id="{3D4A5F10-A34C-5003-7DE8-F70B28C5CD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2323" y="5063420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1</a:t>
                </a:r>
              </a:p>
            </p:txBody>
          </p:sp>
          <p:sp>
            <p:nvSpPr>
              <p:cNvPr id="17421" name="TextBox 163">
                <a:extLst>
                  <a:ext uri="{FF2B5EF4-FFF2-40B4-BE49-F238E27FC236}">
                    <a16:creationId xmlns:a16="http://schemas.microsoft.com/office/drawing/2014/main" id="{DA5F590B-B992-1684-A1B4-E1535C3B7E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9632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2</a:t>
                </a:r>
              </a:p>
            </p:txBody>
          </p:sp>
          <p:sp>
            <p:nvSpPr>
              <p:cNvPr id="17422" name="TextBox 164">
                <a:extLst>
                  <a:ext uri="{FF2B5EF4-FFF2-40B4-BE49-F238E27FC236}">
                    <a16:creationId xmlns:a16="http://schemas.microsoft.com/office/drawing/2014/main" id="{68A76EEE-3D34-D6F7-9ADE-ADD0ADF729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1680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3</a:t>
                </a:r>
              </a:p>
            </p:txBody>
          </p:sp>
          <p:sp>
            <p:nvSpPr>
              <p:cNvPr id="17423" name="TextBox 165">
                <a:extLst>
                  <a:ext uri="{FF2B5EF4-FFF2-40B4-BE49-F238E27FC236}">
                    <a16:creationId xmlns:a16="http://schemas.microsoft.com/office/drawing/2014/main" id="{FA003F20-1D9F-5C5F-94A9-21F60E9FD1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3728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4</a:t>
                </a:r>
              </a:p>
            </p:txBody>
          </p:sp>
          <p:sp>
            <p:nvSpPr>
              <p:cNvPr id="17424" name="TextBox 166">
                <a:extLst>
                  <a:ext uri="{FF2B5EF4-FFF2-40B4-BE49-F238E27FC236}">
                    <a16:creationId xmlns:a16="http://schemas.microsoft.com/office/drawing/2014/main" id="{EEFDD7AB-32B2-1C3D-7535-8369FBD74C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4573938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3</a:t>
                </a:r>
              </a:p>
            </p:txBody>
          </p:sp>
          <p:sp>
            <p:nvSpPr>
              <p:cNvPr id="17425" name="TextBox 167">
                <a:extLst>
                  <a:ext uri="{FF2B5EF4-FFF2-40B4-BE49-F238E27FC236}">
                    <a16:creationId xmlns:a16="http://schemas.microsoft.com/office/drawing/2014/main" id="{558AAEC9-4E06-64E2-A589-9AD58C40B2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4211796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6</a:t>
                </a:r>
              </a:p>
            </p:txBody>
          </p:sp>
          <p:sp>
            <p:nvSpPr>
              <p:cNvPr id="17426" name="TextBox 168">
                <a:extLst>
                  <a:ext uri="{FF2B5EF4-FFF2-40B4-BE49-F238E27FC236}">
                    <a16:creationId xmlns:a16="http://schemas.microsoft.com/office/drawing/2014/main" id="{AA7776C1-D890-5C2B-F166-BF10935321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3861048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9</a:t>
                </a:r>
              </a:p>
            </p:txBody>
          </p:sp>
          <p:sp>
            <p:nvSpPr>
              <p:cNvPr id="17427" name="TextBox 169">
                <a:extLst>
                  <a:ext uri="{FF2B5EF4-FFF2-40B4-BE49-F238E27FC236}">
                    <a16:creationId xmlns:a16="http://schemas.microsoft.com/office/drawing/2014/main" id="{2DFDF5F5-4D60-E301-0787-604C2FC189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3501008"/>
                <a:ext cx="44114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12</a:t>
                </a:r>
              </a:p>
            </p:txBody>
          </p:sp>
        </p:grpSp>
        <p:sp>
          <p:nvSpPr>
            <p:cNvPr id="17418" name="TextBox 160">
              <a:extLst>
                <a:ext uri="{FF2B5EF4-FFF2-40B4-BE49-F238E27FC236}">
                  <a16:creationId xmlns:a16="http://schemas.microsoft.com/office/drawing/2014/main" id="{4B96E438-E1F7-57CA-1B42-8E1009B6EF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6966" y="5013176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ts val="2200"/>
                </a:lnSpc>
                <a:spcBef>
                  <a:spcPct val="5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5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/>
                <a:t>0</a:t>
              </a:r>
            </a:p>
          </p:txBody>
        </p:sp>
      </p:grpSp>
      <p:sp>
        <p:nvSpPr>
          <p:cNvPr id="17416" name="TextBox 151">
            <a:extLst>
              <a:ext uri="{FF2B5EF4-FFF2-40B4-BE49-F238E27FC236}">
                <a16:creationId xmlns:a16="http://schemas.microsoft.com/office/drawing/2014/main" id="{3642B147-2523-4DCD-F73F-AA2E0D243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938" y="5046664"/>
            <a:ext cx="43524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i="1">
                <a:sym typeface="Symbol" panose="05050102010706020507" pitchFamily="18" charset="2"/>
              </a:rPr>
              <a:t></a:t>
            </a:r>
            <a:r>
              <a:rPr lang="en-US" altLang="en-US" i="1"/>
              <a:t>v</a:t>
            </a:r>
            <a:r>
              <a:rPr lang="en-US" altLang="en-US"/>
              <a:t> is the area under curve of a-</a:t>
            </a:r>
            <a:r>
              <a:rPr lang="en-US" altLang="en-US" i="1"/>
              <a:t>t</a:t>
            </a:r>
            <a:r>
              <a:rPr lang="en-US" altLang="en-US"/>
              <a:t> graph &amp;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 </a:t>
            </a:r>
            <a:r>
              <a:rPr lang="en-US" altLang="en-US" i="1">
                <a:sym typeface="Symbol" panose="05050102010706020507" pitchFamily="18" charset="2"/>
              </a:rPr>
              <a:t> </a:t>
            </a:r>
            <a:r>
              <a:rPr lang="en-US" altLang="en-US"/>
              <a:t>s is the area under curve of </a:t>
            </a:r>
            <a:r>
              <a:rPr lang="en-US" altLang="en-US" i="1"/>
              <a:t>v</a:t>
            </a:r>
            <a:r>
              <a:rPr lang="en-US" altLang="en-US"/>
              <a:t>-</a:t>
            </a:r>
            <a:r>
              <a:rPr lang="en-US" altLang="en-US" i="1"/>
              <a:t>t</a:t>
            </a:r>
            <a:r>
              <a:rPr lang="en-US" altLang="en-US"/>
              <a:t> graph.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F4CAF4B6-3444-E5AE-728C-5189235C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Describing Motion Again (Motion graph)</a:t>
            </a:r>
          </a:p>
        </p:txBody>
      </p:sp>
      <p:sp>
        <p:nvSpPr>
          <p:cNvPr id="18435" name="Slide Number Placeholder 1">
            <a:extLst>
              <a:ext uri="{FF2B5EF4-FFF2-40B4-BE49-F238E27FC236}">
                <a16:creationId xmlns:a16="http://schemas.microsoft.com/office/drawing/2014/main" id="{72BC0F7B-6546-0F56-8A66-548CDBAD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E468BBFA-D81E-4F20-A46F-57C1D84D100A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18436" name="TextBox 3">
            <a:extLst>
              <a:ext uri="{FF2B5EF4-FFF2-40B4-BE49-F238E27FC236}">
                <a16:creationId xmlns:a16="http://schemas.microsoft.com/office/drawing/2014/main" id="{1F54955D-7A91-AD6A-BFF7-67667245D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1" y="1484313"/>
            <a:ext cx="8208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/>
              <a:t>An interesting case is an object with constant acceleration.</a:t>
            </a:r>
          </a:p>
        </p:txBody>
      </p:sp>
      <p:grpSp>
        <p:nvGrpSpPr>
          <p:cNvPr id="18437" name="Group 59">
            <a:extLst>
              <a:ext uri="{FF2B5EF4-FFF2-40B4-BE49-F238E27FC236}">
                <a16:creationId xmlns:a16="http://schemas.microsoft.com/office/drawing/2014/main" id="{4EE3ED50-F2F9-E9A8-3484-0BBD16F5D404}"/>
              </a:ext>
            </a:extLst>
          </p:cNvPr>
          <p:cNvGrpSpPr>
            <a:grpSpLocks/>
          </p:cNvGrpSpPr>
          <p:nvPr/>
        </p:nvGrpSpPr>
        <p:grpSpPr bwMode="auto">
          <a:xfrm>
            <a:off x="7391401" y="2225675"/>
            <a:ext cx="3025775" cy="2541588"/>
            <a:chOff x="107504" y="2913514"/>
            <a:chExt cx="3026941" cy="2541002"/>
          </a:xfrm>
        </p:grpSpPr>
        <p:grpSp>
          <p:nvGrpSpPr>
            <p:cNvPr id="18492" name="Group 19">
              <a:extLst>
                <a:ext uri="{FF2B5EF4-FFF2-40B4-BE49-F238E27FC236}">
                  <a16:creationId xmlns:a16="http://schemas.microsoft.com/office/drawing/2014/main" id="{D04C1D0E-B891-6B16-3DFD-87ECB07653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04" y="2913514"/>
              <a:ext cx="3026941" cy="2541002"/>
              <a:chOff x="107504" y="2913514"/>
              <a:chExt cx="3026941" cy="2541002"/>
            </a:xfrm>
          </p:grpSpPr>
          <p:grpSp>
            <p:nvGrpSpPr>
              <p:cNvPr id="18494" name="Group 15">
                <a:extLst>
                  <a:ext uri="{FF2B5EF4-FFF2-40B4-BE49-F238E27FC236}">
                    <a16:creationId xmlns:a16="http://schemas.microsoft.com/office/drawing/2014/main" id="{428DEEA4-79E6-5DE0-29AE-8496D688FC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705" y="2913514"/>
                <a:ext cx="2752740" cy="2343878"/>
                <a:chOff x="381705" y="2913514"/>
                <a:chExt cx="2752740" cy="2343878"/>
              </a:xfrm>
            </p:grpSpPr>
            <p:grpSp>
              <p:nvGrpSpPr>
                <p:cNvPr id="18503" name="Group 11">
                  <a:extLst>
                    <a:ext uri="{FF2B5EF4-FFF2-40B4-BE49-F238E27FC236}">
                      <a16:creationId xmlns:a16="http://schemas.microsoft.com/office/drawing/2014/main" id="{2437C95D-05D7-CEFE-E2ED-CD8B8FD346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9552" y="3284985"/>
                  <a:ext cx="2133600" cy="1800202"/>
                  <a:chOff x="827584" y="2924944"/>
                  <a:chExt cx="1066800" cy="1152501"/>
                </a:xfrm>
              </p:grpSpPr>
              <p:cxnSp>
                <p:nvCxnSpPr>
                  <p:cNvPr id="18506" name="Straight Arrow Connector 3">
                    <a:extLst>
                      <a:ext uri="{FF2B5EF4-FFF2-40B4-BE49-F238E27FC236}">
                        <a16:creationId xmlns:a16="http://schemas.microsoft.com/office/drawing/2014/main" id="{F9E5E129-007D-340A-A058-D2B8CC53EA06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2924944"/>
                    <a:ext cx="0" cy="1152128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507" name="Straight Arrow Connector 13">
                    <a:extLst>
                      <a:ext uri="{FF2B5EF4-FFF2-40B4-BE49-F238E27FC236}">
                        <a16:creationId xmlns:a16="http://schemas.microsoft.com/office/drawing/2014/main" id="{FFD58605-E674-59B8-D5CB-B5337452F01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4077444"/>
                    <a:ext cx="1066800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508" name="Straight Connector 9">
                    <a:extLst>
                      <a:ext uri="{FF2B5EF4-FFF2-40B4-BE49-F238E27FC236}">
                        <a16:creationId xmlns:a16="http://schemas.microsoft.com/office/drawing/2014/main" id="{8E45C270-2B96-0748-F74F-6166CC893761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43608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509" name="Straight Connector 22">
                    <a:extLst>
                      <a:ext uri="{FF2B5EF4-FFF2-40B4-BE49-F238E27FC236}">
                        <a16:creationId xmlns:a16="http://schemas.microsoft.com/office/drawing/2014/main" id="{A5FCEFB0-58B0-59DA-6A38-1F6F1936C085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259632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510" name="Straight Connector 23">
                    <a:extLst>
                      <a:ext uri="{FF2B5EF4-FFF2-40B4-BE49-F238E27FC236}">
                        <a16:creationId xmlns:a16="http://schemas.microsoft.com/office/drawing/2014/main" id="{29345A5B-587F-973E-C204-003DE2A324BB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475656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511" name="Straight Connector 24">
                    <a:extLst>
                      <a:ext uri="{FF2B5EF4-FFF2-40B4-BE49-F238E27FC236}">
                        <a16:creationId xmlns:a16="http://schemas.microsoft.com/office/drawing/2014/main" id="{6CB7BD74-2F6A-33C6-B3F2-CDAF7992CE49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691680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512" name="Straight Connector 26">
                    <a:extLst>
                      <a:ext uri="{FF2B5EF4-FFF2-40B4-BE49-F238E27FC236}">
                        <a16:creationId xmlns:a16="http://schemas.microsoft.com/office/drawing/2014/main" id="{53B0BA79-F527-CA5C-59E5-05398A3C1ED1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82504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513" name="Straight Connector 27">
                    <a:extLst>
                      <a:ext uri="{FF2B5EF4-FFF2-40B4-BE49-F238E27FC236}">
                        <a16:creationId xmlns:a16="http://schemas.microsoft.com/office/drawing/2014/main" id="{63534A4E-1A98-E071-9BA0-5C1A4AA9BAB1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609020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514" name="Straight Connector 28">
                    <a:extLst>
                      <a:ext uri="{FF2B5EF4-FFF2-40B4-BE49-F238E27FC236}">
                        <a16:creationId xmlns:a16="http://schemas.microsoft.com/office/drawing/2014/main" id="{BEF7D8AA-79A3-1EC1-830D-B90D2C51BD7E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392996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515" name="Straight Connector 29">
                    <a:extLst>
                      <a:ext uri="{FF2B5EF4-FFF2-40B4-BE49-F238E27FC236}">
                        <a16:creationId xmlns:a16="http://schemas.microsoft.com/office/drawing/2014/main" id="{08602B10-4DDB-E9AD-44BB-2F6C4C29AFB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176972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8504" name="TextBox 14">
                  <a:extLst>
                    <a:ext uri="{FF2B5EF4-FFF2-40B4-BE49-F238E27FC236}">
                      <a16:creationId xmlns:a16="http://schemas.microsoft.com/office/drawing/2014/main" id="{307CBEC9-93F8-FE14-6A7B-00E2B7BE52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705" y="2913514"/>
                  <a:ext cx="646331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ts val="2200"/>
                    </a:lnSpc>
                    <a:spcBef>
                      <a:spcPct val="50000"/>
                    </a:spcBef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5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en-US"/>
                    <a:t>s(m)</a:t>
                  </a:r>
                </a:p>
              </p:txBody>
            </p:sp>
            <p:sp>
              <p:nvSpPr>
                <p:cNvPr id="18505" name="TextBox 58">
                  <a:extLst>
                    <a:ext uri="{FF2B5EF4-FFF2-40B4-BE49-F238E27FC236}">
                      <a16:creationId xmlns:a16="http://schemas.microsoft.com/office/drawing/2014/main" id="{EFABAE13-C9D6-1746-EDEB-5B09E5DDC7C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16354" y="4888060"/>
                  <a:ext cx="518091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ts val="2200"/>
                    </a:lnSpc>
                    <a:spcBef>
                      <a:spcPct val="50000"/>
                    </a:spcBef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5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en-US"/>
                    <a:t>t(s)</a:t>
                  </a:r>
                </a:p>
              </p:txBody>
            </p:sp>
          </p:grpSp>
          <p:sp>
            <p:nvSpPr>
              <p:cNvPr id="18495" name="TextBox 92">
                <a:extLst>
                  <a:ext uri="{FF2B5EF4-FFF2-40B4-BE49-F238E27FC236}">
                    <a16:creationId xmlns:a16="http://schemas.microsoft.com/office/drawing/2014/main" id="{AC332708-772D-D747-135F-24D638E1D4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2323" y="5063420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1</a:t>
                </a:r>
              </a:p>
            </p:txBody>
          </p:sp>
          <p:sp>
            <p:nvSpPr>
              <p:cNvPr id="18496" name="TextBox 93">
                <a:extLst>
                  <a:ext uri="{FF2B5EF4-FFF2-40B4-BE49-F238E27FC236}">
                    <a16:creationId xmlns:a16="http://schemas.microsoft.com/office/drawing/2014/main" id="{22206EA3-5517-C314-F42B-55417B7C47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9632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2</a:t>
                </a:r>
              </a:p>
            </p:txBody>
          </p:sp>
          <p:sp>
            <p:nvSpPr>
              <p:cNvPr id="18497" name="TextBox 94">
                <a:extLst>
                  <a:ext uri="{FF2B5EF4-FFF2-40B4-BE49-F238E27FC236}">
                    <a16:creationId xmlns:a16="http://schemas.microsoft.com/office/drawing/2014/main" id="{D7FDAD7C-8C06-5CED-E0DA-75ABC7A104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1680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3</a:t>
                </a:r>
              </a:p>
            </p:txBody>
          </p:sp>
          <p:sp>
            <p:nvSpPr>
              <p:cNvPr id="18498" name="TextBox 95">
                <a:extLst>
                  <a:ext uri="{FF2B5EF4-FFF2-40B4-BE49-F238E27FC236}">
                    <a16:creationId xmlns:a16="http://schemas.microsoft.com/office/drawing/2014/main" id="{2C5D6063-9693-AEA0-DFC8-B476D1F4BC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3728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4</a:t>
                </a:r>
              </a:p>
            </p:txBody>
          </p:sp>
          <p:sp>
            <p:nvSpPr>
              <p:cNvPr id="18499" name="TextBox 97">
                <a:extLst>
                  <a:ext uri="{FF2B5EF4-FFF2-40B4-BE49-F238E27FC236}">
                    <a16:creationId xmlns:a16="http://schemas.microsoft.com/office/drawing/2014/main" id="{BCF972E0-5A53-54A5-EFF6-97F596BE4B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4573938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3</a:t>
                </a:r>
              </a:p>
            </p:txBody>
          </p:sp>
          <p:sp>
            <p:nvSpPr>
              <p:cNvPr id="18500" name="TextBox 98">
                <a:extLst>
                  <a:ext uri="{FF2B5EF4-FFF2-40B4-BE49-F238E27FC236}">
                    <a16:creationId xmlns:a16="http://schemas.microsoft.com/office/drawing/2014/main" id="{A3A4B082-C031-F684-755A-5728855940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4211796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6</a:t>
                </a:r>
              </a:p>
            </p:txBody>
          </p:sp>
          <p:sp>
            <p:nvSpPr>
              <p:cNvPr id="18501" name="TextBox 99">
                <a:extLst>
                  <a:ext uri="{FF2B5EF4-FFF2-40B4-BE49-F238E27FC236}">
                    <a16:creationId xmlns:a16="http://schemas.microsoft.com/office/drawing/2014/main" id="{1427DAA8-1582-B7A4-49DB-5856E94FE0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3861048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9</a:t>
                </a:r>
              </a:p>
            </p:txBody>
          </p:sp>
          <p:sp>
            <p:nvSpPr>
              <p:cNvPr id="18502" name="TextBox 100">
                <a:extLst>
                  <a:ext uri="{FF2B5EF4-FFF2-40B4-BE49-F238E27FC236}">
                    <a16:creationId xmlns:a16="http://schemas.microsoft.com/office/drawing/2014/main" id="{9F036154-BC73-07F5-828A-2C1877EB56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3501008"/>
                <a:ext cx="44114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12</a:t>
                </a:r>
              </a:p>
            </p:txBody>
          </p:sp>
        </p:grpSp>
        <p:sp>
          <p:nvSpPr>
            <p:cNvPr id="18493" name="TextBox 154">
              <a:extLst>
                <a:ext uri="{FF2B5EF4-FFF2-40B4-BE49-F238E27FC236}">
                  <a16:creationId xmlns:a16="http://schemas.microsoft.com/office/drawing/2014/main" id="{16D2AB45-FD32-F550-C803-F034BA4935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654" y="5003884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ts val="2200"/>
                </a:lnSpc>
                <a:spcBef>
                  <a:spcPct val="5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5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/>
                <a:t>0</a:t>
              </a:r>
            </a:p>
          </p:txBody>
        </p:sp>
      </p:grpSp>
      <p:grpSp>
        <p:nvGrpSpPr>
          <p:cNvPr id="18438" name="Group 57">
            <a:extLst>
              <a:ext uri="{FF2B5EF4-FFF2-40B4-BE49-F238E27FC236}">
                <a16:creationId xmlns:a16="http://schemas.microsoft.com/office/drawing/2014/main" id="{59E95622-A418-5705-7F53-A1F4BD864D74}"/>
              </a:ext>
            </a:extLst>
          </p:cNvPr>
          <p:cNvGrpSpPr>
            <a:grpSpLocks/>
          </p:cNvGrpSpPr>
          <p:nvPr/>
        </p:nvGrpSpPr>
        <p:grpSpPr bwMode="auto">
          <a:xfrm>
            <a:off x="4579938" y="2225675"/>
            <a:ext cx="3027362" cy="2541588"/>
            <a:chOff x="2913211" y="2924944"/>
            <a:chExt cx="3026941" cy="2541002"/>
          </a:xfrm>
        </p:grpSpPr>
        <p:grpSp>
          <p:nvGrpSpPr>
            <p:cNvPr id="18467" name="Group 103">
              <a:extLst>
                <a:ext uri="{FF2B5EF4-FFF2-40B4-BE49-F238E27FC236}">
                  <a16:creationId xmlns:a16="http://schemas.microsoft.com/office/drawing/2014/main" id="{4DC3CE48-D13D-A35F-29A9-0468D24205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3211" y="2924944"/>
              <a:ext cx="3026941" cy="2541002"/>
              <a:chOff x="107504" y="2913514"/>
              <a:chExt cx="3026941" cy="2541002"/>
            </a:xfrm>
          </p:grpSpPr>
          <p:grpSp>
            <p:nvGrpSpPr>
              <p:cNvPr id="18469" name="Group 104">
                <a:extLst>
                  <a:ext uri="{FF2B5EF4-FFF2-40B4-BE49-F238E27FC236}">
                    <a16:creationId xmlns:a16="http://schemas.microsoft.com/office/drawing/2014/main" id="{53D4CDBD-7AC4-1A03-AC9C-E2DFC73D65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705" y="2913514"/>
                <a:ext cx="2752740" cy="2343878"/>
                <a:chOff x="381705" y="2913514"/>
                <a:chExt cx="2752740" cy="2343878"/>
              </a:xfrm>
            </p:grpSpPr>
            <p:grpSp>
              <p:nvGrpSpPr>
                <p:cNvPr id="18478" name="Group 113">
                  <a:extLst>
                    <a:ext uri="{FF2B5EF4-FFF2-40B4-BE49-F238E27FC236}">
                      <a16:creationId xmlns:a16="http://schemas.microsoft.com/office/drawing/2014/main" id="{0A456A3C-598F-D721-A806-AC390CD07A3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9552" y="3284985"/>
                  <a:ext cx="2133600" cy="1800202"/>
                  <a:chOff x="827584" y="2924944"/>
                  <a:chExt cx="1066800" cy="1152501"/>
                </a:xfrm>
              </p:grpSpPr>
              <p:cxnSp>
                <p:nvCxnSpPr>
                  <p:cNvPr id="18481" name="Straight Arrow Connector 116">
                    <a:extLst>
                      <a:ext uri="{FF2B5EF4-FFF2-40B4-BE49-F238E27FC236}">
                        <a16:creationId xmlns:a16="http://schemas.microsoft.com/office/drawing/2014/main" id="{AFE26560-9299-BFD6-D3E1-26E9BB57930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2924944"/>
                    <a:ext cx="0" cy="1152128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482" name="Straight Arrow Connector 117">
                    <a:extLst>
                      <a:ext uri="{FF2B5EF4-FFF2-40B4-BE49-F238E27FC236}">
                        <a16:creationId xmlns:a16="http://schemas.microsoft.com/office/drawing/2014/main" id="{F3CA6BB2-8283-CEBD-5920-389217D6DBE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4077444"/>
                    <a:ext cx="1066800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483" name="Straight Connector 118">
                    <a:extLst>
                      <a:ext uri="{FF2B5EF4-FFF2-40B4-BE49-F238E27FC236}">
                        <a16:creationId xmlns:a16="http://schemas.microsoft.com/office/drawing/2014/main" id="{61ABA53D-6902-2270-6B01-11676BBA007D}"/>
                      </a:ext>
                    </a:extLst>
                  </p:cNvPr>
                  <p:cNvCxnSpPr>
                    <a:cxnSpLocks noChangeShapeType="1"/>
                    <a:stCxn id="18474" idx="3"/>
                  </p:cNvCxnSpPr>
                  <p:nvPr/>
                </p:nvCxnSpPr>
                <p:spPr bwMode="auto">
                  <a:xfrm flipV="1">
                    <a:off x="827584" y="3213840"/>
                    <a:ext cx="654290" cy="654524"/>
                  </a:xfrm>
                  <a:prstGeom prst="line">
                    <a:avLst/>
                  </a:prstGeom>
                  <a:noFill/>
                  <a:ln w="28575">
                    <a:solidFill>
                      <a:srgbClr val="00B05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484" name="Straight Connector 119">
                    <a:extLst>
                      <a:ext uri="{FF2B5EF4-FFF2-40B4-BE49-F238E27FC236}">
                        <a16:creationId xmlns:a16="http://schemas.microsoft.com/office/drawing/2014/main" id="{C5AEB0FA-28CE-DB2D-A885-C430673ED039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43608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485" name="Straight Connector 120">
                    <a:extLst>
                      <a:ext uri="{FF2B5EF4-FFF2-40B4-BE49-F238E27FC236}">
                        <a16:creationId xmlns:a16="http://schemas.microsoft.com/office/drawing/2014/main" id="{3828B15F-F577-1388-572B-7BD6975FB088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259632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486" name="Straight Connector 121">
                    <a:extLst>
                      <a:ext uri="{FF2B5EF4-FFF2-40B4-BE49-F238E27FC236}">
                        <a16:creationId xmlns:a16="http://schemas.microsoft.com/office/drawing/2014/main" id="{17CB7444-5281-DF8B-11A1-E5B957815F6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475656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487" name="Straight Connector 122">
                    <a:extLst>
                      <a:ext uri="{FF2B5EF4-FFF2-40B4-BE49-F238E27FC236}">
                        <a16:creationId xmlns:a16="http://schemas.microsoft.com/office/drawing/2014/main" id="{97BA57FA-E707-8345-811F-FD3A06CE484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691680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488" name="Straight Connector 123">
                    <a:extLst>
                      <a:ext uri="{FF2B5EF4-FFF2-40B4-BE49-F238E27FC236}">
                        <a16:creationId xmlns:a16="http://schemas.microsoft.com/office/drawing/2014/main" id="{AE668A65-5FE0-D2A8-6442-7930D82F3626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82504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489" name="Straight Connector 124">
                    <a:extLst>
                      <a:ext uri="{FF2B5EF4-FFF2-40B4-BE49-F238E27FC236}">
                        <a16:creationId xmlns:a16="http://schemas.microsoft.com/office/drawing/2014/main" id="{C1993CB5-22B6-0D81-8C8E-40362726DF5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609020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490" name="Straight Connector 125">
                    <a:extLst>
                      <a:ext uri="{FF2B5EF4-FFF2-40B4-BE49-F238E27FC236}">
                        <a16:creationId xmlns:a16="http://schemas.microsoft.com/office/drawing/2014/main" id="{108A140A-1F8C-BB97-E4B2-88E1CC1043AF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392996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491" name="Straight Connector 126">
                    <a:extLst>
                      <a:ext uri="{FF2B5EF4-FFF2-40B4-BE49-F238E27FC236}">
                        <a16:creationId xmlns:a16="http://schemas.microsoft.com/office/drawing/2014/main" id="{96F4C2BF-B42C-E9EE-F52A-3D10BE2B9E4B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176972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8479" name="TextBox 114">
                  <a:extLst>
                    <a:ext uri="{FF2B5EF4-FFF2-40B4-BE49-F238E27FC236}">
                      <a16:creationId xmlns:a16="http://schemas.microsoft.com/office/drawing/2014/main" id="{ABA13379-6AB7-AE45-6521-87DC2AC9DD0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705" y="2913514"/>
                  <a:ext cx="898003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ts val="2200"/>
                    </a:lnSpc>
                    <a:spcBef>
                      <a:spcPct val="50000"/>
                    </a:spcBef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5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en-US"/>
                    <a:t>v(ms</a:t>
                  </a:r>
                  <a:r>
                    <a:rPr lang="en-US" altLang="en-US" baseline="30000"/>
                    <a:t>-1</a:t>
                  </a:r>
                  <a:r>
                    <a:rPr lang="en-US" altLang="en-US"/>
                    <a:t>)</a:t>
                  </a:r>
                </a:p>
              </p:txBody>
            </p:sp>
            <p:sp>
              <p:nvSpPr>
                <p:cNvPr id="18480" name="TextBox 115">
                  <a:extLst>
                    <a:ext uri="{FF2B5EF4-FFF2-40B4-BE49-F238E27FC236}">
                      <a16:creationId xmlns:a16="http://schemas.microsoft.com/office/drawing/2014/main" id="{143EDB98-C6CB-69A1-7835-160DE3FEBA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16354" y="4888060"/>
                  <a:ext cx="518091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ts val="2200"/>
                    </a:lnSpc>
                    <a:spcBef>
                      <a:spcPct val="50000"/>
                    </a:spcBef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5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en-US"/>
                    <a:t>t(s)</a:t>
                  </a:r>
                </a:p>
              </p:txBody>
            </p:sp>
          </p:grpSp>
          <p:sp>
            <p:nvSpPr>
              <p:cNvPr id="18470" name="TextBox 105">
                <a:extLst>
                  <a:ext uri="{FF2B5EF4-FFF2-40B4-BE49-F238E27FC236}">
                    <a16:creationId xmlns:a16="http://schemas.microsoft.com/office/drawing/2014/main" id="{91893789-B199-16A3-1FAA-53F35596B2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2323" y="5063420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1</a:t>
                </a:r>
              </a:p>
            </p:txBody>
          </p:sp>
          <p:sp>
            <p:nvSpPr>
              <p:cNvPr id="18471" name="TextBox 106">
                <a:extLst>
                  <a:ext uri="{FF2B5EF4-FFF2-40B4-BE49-F238E27FC236}">
                    <a16:creationId xmlns:a16="http://schemas.microsoft.com/office/drawing/2014/main" id="{E7E2AF1C-C7D0-09FB-6441-D4831DDA00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9632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2</a:t>
                </a:r>
              </a:p>
            </p:txBody>
          </p:sp>
          <p:sp>
            <p:nvSpPr>
              <p:cNvPr id="18472" name="TextBox 107">
                <a:extLst>
                  <a:ext uri="{FF2B5EF4-FFF2-40B4-BE49-F238E27FC236}">
                    <a16:creationId xmlns:a16="http://schemas.microsoft.com/office/drawing/2014/main" id="{E917604A-169A-4DEC-9C24-8E36710498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1680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3</a:t>
                </a:r>
              </a:p>
            </p:txBody>
          </p:sp>
          <p:sp>
            <p:nvSpPr>
              <p:cNvPr id="18473" name="TextBox 108">
                <a:extLst>
                  <a:ext uri="{FF2B5EF4-FFF2-40B4-BE49-F238E27FC236}">
                    <a16:creationId xmlns:a16="http://schemas.microsoft.com/office/drawing/2014/main" id="{33FF83CE-0C4A-5A7C-370B-0CA32077DE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3728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4</a:t>
                </a:r>
              </a:p>
            </p:txBody>
          </p:sp>
          <p:sp>
            <p:nvSpPr>
              <p:cNvPr id="18474" name="TextBox 109">
                <a:extLst>
                  <a:ext uri="{FF2B5EF4-FFF2-40B4-BE49-F238E27FC236}">
                    <a16:creationId xmlns:a16="http://schemas.microsoft.com/office/drawing/2014/main" id="{86A0E258-D120-B493-BDE3-214A44AC00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4573938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3</a:t>
                </a:r>
              </a:p>
            </p:txBody>
          </p:sp>
          <p:sp>
            <p:nvSpPr>
              <p:cNvPr id="18475" name="TextBox 110">
                <a:extLst>
                  <a:ext uri="{FF2B5EF4-FFF2-40B4-BE49-F238E27FC236}">
                    <a16:creationId xmlns:a16="http://schemas.microsoft.com/office/drawing/2014/main" id="{1D2B004F-1C15-6CA7-BF00-1954A23313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4211796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6</a:t>
                </a:r>
              </a:p>
            </p:txBody>
          </p:sp>
          <p:sp>
            <p:nvSpPr>
              <p:cNvPr id="18476" name="TextBox 111">
                <a:extLst>
                  <a:ext uri="{FF2B5EF4-FFF2-40B4-BE49-F238E27FC236}">
                    <a16:creationId xmlns:a16="http://schemas.microsoft.com/office/drawing/2014/main" id="{D6FF95D3-F339-110A-1A57-5A8A0BB8D6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3861048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9</a:t>
                </a:r>
              </a:p>
            </p:txBody>
          </p:sp>
          <p:sp>
            <p:nvSpPr>
              <p:cNvPr id="18477" name="TextBox 112">
                <a:extLst>
                  <a:ext uri="{FF2B5EF4-FFF2-40B4-BE49-F238E27FC236}">
                    <a16:creationId xmlns:a16="http://schemas.microsoft.com/office/drawing/2014/main" id="{D2777D3D-3616-B55E-4AD9-98C7BD20B0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3501008"/>
                <a:ext cx="44114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12</a:t>
                </a:r>
              </a:p>
            </p:txBody>
          </p:sp>
        </p:grpSp>
        <p:sp>
          <p:nvSpPr>
            <p:cNvPr id="18468" name="TextBox 155">
              <a:extLst>
                <a:ext uri="{FF2B5EF4-FFF2-40B4-BE49-F238E27FC236}">
                  <a16:creationId xmlns:a16="http://schemas.microsoft.com/office/drawing/2014/main" id="{ECE21D5D-8B02-1E7E-2F5D-A878C3CC44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6966" y="5013176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ts val="2200"/>
                </a:lnSpc>
                <a:spcBef>
                  <a:spcPct val="5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5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/>
                <a:t>0</a:t>
              </a:r>
            </a:p>
          </p:txBody>
        </p:sp>
      </p:grpSp>
      <p:grpSp>
        <p:nvGrpSpPr>
          <p:cNvPr id="18439" name="Group 158">
            <a:extLst>
              <a:ext uri="{FF2B5EF4-FFF2-40B4-BE49-F238E27FC236}">
                <a16:creationId xmlns:a16="http://schemas.microsoft.com/office/drawing/2014/main" id="{6FC3E8B3-5A94-98E1-EE19-C805C760DEC3}"/>
              </a:ext>
            </a:extLst>
          </p:cNvPr>
          <p:cNvGrpSpPr>
            <a:grpSpLocks/>
          </p:cNvGrpSpPr>
          <p:nvPr/>
        </p:nvGrpSpPr>
        <p:grpSpPr bwMode="auto">
          <a:xfrm>
            <a:off x="1774826" y="2205039"/>
            <a:ext cx="3027363" cy="2541587"/>
            <a:chOff x="2913211" y="2924944"/>
            <a:chExt cx="3026941" cy="2541002"/>
          </a:xfrm>
        </p:grpSpPr>
        <p:grpSp>
          <p:nvGrpSpPr>
            <p:cNvPr id="18442" name="Group 159">
              <a:extLst>
                <a:ext uri="{FF2B5EF4-FFF2-40B4-BE49-F238E27FC236}">
                  <a16:creationId xmlns:a16="http://schemas.microsoft.com/office/drawing/2014/main" id="{2335F010-9558-49E0-58DC-9554CBBB11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3211" y="2924944"/>
              <a:ext cx="3026941" cy="2541002"/>
              <a:chOff x="107504" y="2913514"/>
              <a:chExt cx="3026941" cy="2541002"/>
            </a:xfrm>
          </p:grpSpPr>
          <p:grpSp>
            <p:nvGrpSpPr>
              <p:cNvPr id="18444" name="Group 161">
                <a:extLst>
                  <a:ext uri="{FF2B5EF4-FFF2-40B4-BE49-F238E27FC236}">
                    <a16:creationId xmlns:a16="http://schemas.microsoft.com/office/drawing/2014/main" id="{999F0F81-2ED9-F7FB-4B1B-EA47959BFA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705" y="2913514"/>
                <a:ext cx="2752740" cy="2343878"/>
                <a:chOff x="381705" y="2913514"/>
                <a:chExt cx="2752740" cy="2343878"/>
              </a:xfrm>
            </p:grpSpPr>
            <p:grpSp>
              <p:nvGrpSpPr>
                <p:cNvPr id="18453" name="Group 170">
                  <a:extLst>
                    <a:ext uri="{FF2B5EF4-FFF2-40B4-BE49-F238E27FC236}">
                      <a16:creationId xmlns:a16="http://schemas.microsoft.com/office/drawing/2014/main" id="{10ABAAE9-8EA9-03AF-2A70-1021A8EC74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9552" y="3284985"/>
                  <a:ext cx="2133600" cy="1800202"/>
                  <a:chOff x="827584" y="2924944"/>
                  <a:chExt cx="1066800" cy="1152501"/>
                </a:xfrm>
              </p:grpSpPr>
              <p:cxnSp>
                <p:nvCxnSpPr>
                  <p:cNvPr id="18456" name="Straight Arrow Connector 173">
                    <a:extLst>
                      <a:ext uri="{FF2B5EF4-FFF2-40B4-BE49-F238E27FC236}">
                        <a16:creationId xmlns:a16="http://schemas.microsoft.com/office/drawing/2014/main" id="{62F87343-1937-2BF4-13CB-CC86A662AD6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2924944"/>
                    <a:ext cx="0" cy="1152128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457" name="Straight Arrow Connector 174">
                    <a:extLst>
                      <a:ext uri="{FF2B5EF4-FFF2-40B4-BE49-F238E27FC236}">
                        <a16:creationId xmlns:a16="http://schemas.microsoft.com/office/drawing/2014/main" id="{80C5A1C9-73BF-F12D-6B61-971BA9A6C488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4077444"/>
                    <a:ext cx="1066800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458" name="Straight Connector 175">
                    <a:extLst>
                      <a:ext uri="{FF2B5EF4-FFF2-40B4-BE49-F238E27FC236}">
                        <a16:creationId xmlns:a16="http://schemas.microsoft.com/office/drawing/2014/main" id="{73436F8A-F699-99B5-BFD0-C2BED803831E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827584" y="3861307"/>
                    <a:ext cx="648072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7030A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459" name="Straight Connector 176">
                    <a:extLst>
                      <a:ext uri="{FF2B5EF4-FFF2-40B4-BE49-F238E27FC236}">
                        <a16:creationId xmlns:a16="http://schemas.microsoft.com/office/drawing/2014/main" id="{66D89FF2-301A-AF33-59CC-A309471013D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43608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460" name="Straight Connector 177">
                    <a:extLst>
                      <a:ext uri="{FF2B5EF4-FFF2-40B4-BE49-F238E27FC236}">
                        <a16:creationId xmlns:a16="http://schemas.microsoft.com/office/drawing/2014/main" id="{D5E6CBB4-9419-8866-FEFB-4A21C5A8235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259632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461" name="Straight Connector 178">
                    <a:extLst>
                      <a:ext uri="{FF2B5EF4-FFF2-40B4-BE49-F238E27FC236}">
                        <a16:creationId xmlns:a16="http://schemas.microsoft.com/office/drawing/2014/main" id="{24BCCD88-1757-A57E-3688-B4C32D99BA92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475656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462" name="Straight Connector 179">
                    <a:extLst>
                      <a:ext uri="{FF2B5EF4-FFF2-40B4-BE49-F238E27FC236}">
                        <a16:creationId xmlns:a16="http://schemas.microsoft.com/office/drawing/2014/main" id="{794BDDA2-338F-8367-2506-8AF6EFCBD4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691680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463" name="Straight Connector 180">
                    <a:extLst>
                      <a:ext uri="{FF2B5EF4-FFF2-40B4-BE49-F238E27FC236}">
                        <a16:creationId xmlns:a16="http://schemas.microsoft.com/office/drawing/2014/main" id="{DBB76DFD-7233-F873-0D26-F3B24334DD79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82504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464" name="Straight Connector 181">
                    <a:extLst>
                      <a:ext uri="{FF2B5EF4-FFF2-40B4-BE49-F238E27FC236}">
                        <a16:creationId xmlns:a16="http://schemas.microsoft.com/office/drawing/2014/main" id="{675B644A-320B-7A7D-D642-A36D86259DD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609020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465" name="Straight Connector 182">
                    <a:extLst>
                      <a:ext uri="{FF2B5EF4-FFF2-40B4-BE49-F238E27FC236}">
                        <a16:creationId xmlns:a16="http://schemas.microsoft.com/office/drawing/2014/main" id="{77166D4D-D7D9-BD05-1EDE-99E8B45C458E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392996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466" name="Straight Connector 183">
                    <a:extLst>
                      <a:ext uri="{FF2B5EF4-FFF2-40B4-BE49-F238E27FC236}">
                        <a16:creationId xmlns:a16="http://schemas.microsoft.com/office/drawing/2014/main" id="{CCB7D1AF-B63E-C7AB-E6E2-8FA5E1D7C376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176972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8454" name="TextBox 171">
                  <a:extLst>
                    <a:ext uri="{FF2B5EF4-FFF2-40B4-BE49-F238E27FC236}">
                      <a16:creationId xmlns:a16="http://schemas.microsoft.com/office/drawing/2014/main" id="{84518FF4-4D49-E99C-EA76-AFFEC3C9B4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705" y="2913514"/>
                  <a:ext cx="910827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ts val="2200"/>
                    </a:lnSpc>
                    <a:spcBef>
                      <a:spcPct val="50000"/>
                    </a:spcBef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5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en-US"/>
                    <a:t>a(ms</a:t>
                  </a:r>
                  <a:r>
                    <a:rPr lang="en-US" altLang="en-US" baseline="30000"/>
                    <a:t>-2</a:t>
                  </a:r>
                  <a:r>
                    <a:rPr lang="en-US" altLang="en-US"/>
                    <a:t>)</a:t>
                  </a:r>
                </a:p>
              </p:txBody>
            </p:sp>
            <p:sp>
              <p:nvSpPr>
                <p:cNvPr id="18455" name="TextBox 172">
                  <a:extLst>
                    <a:ext uri="{FF2B5EF4-FFF2-40B4-BE49-F238E27FC236}">
                      <a16:creationId xmlns:a16="http://schemas.microsoft.com/office/drawing/2014/main" id="{040E4804-77BB-2C76-A7EF-1A689877AE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16354" y="4888060"/>
                  <a:ext cx="518091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ts val="2200"/>
                    </a:lnSpc>
                    <a:spcBef>
                      <a:spcPct val="50000"/>
                    </a:spcBef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5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en-US"/>
                    <a:t>t(s)</a:t>
                  </a:r>
                </a:p>
              </p:txBody>
            </p:sp>
          </p:grpSp>
          <p:sp>
            <p:nvSpPr>
              <p:cNvPr id="18445" name="TextBox 162">
                <a:extLst>
                  <a:ext uri="{FF2B5EF4-FFF2-40B4-BE49-F238E27FC236}">
                    <a16:creationId xmlns:a16="http://schemas.microsoft.com/office/drawing/2014/main" id="{2318028D-B030-1046-7DC0-993A00BA8F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2323" y="5063420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1</a:t>
                </a:r>
              </a:p>
            </p:txBody>
          </p:sp>
          <p:sp>
            <p:nvSpPr>
              <p:cNvPr id="18446" name="TextBox 163">
                <a:extLst>
                  <a:ext uri="{FF2B5EF4-FFF2-40B4-BE49-F238E27FC236}">
                    <a16:creationId xmlns:a16="http://schemas.microsoft.com/office/drawing/2014/main" id="{43B12C81-99DC-9DED-D530-E06029B5AA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9632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2</a:t>
                </a:r>
              </a:p>
            </p:txBody>
          </p:sp>
          <p:sp>
            <p:nvSpPr>
              <p:cNvPr id="18447" name="TextBox 164">
                <a:extLst>
                  <a:ext uri="{FF2B5EF4-FFF2-40B4-BE49-F238E27FC236}">
                    <a16:creationId xmlns:a16="http://schemas.microsoft.com/office/drawing/2014/main" id="{B6BA0831-81C9-FB1F-2A57-98DE8B66A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1680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3</a:t>
                </a:r>
              </a:p>
            </p:txBody>
          </p:sp>
          <p:sp>
            <p:nvSpPr>
              <p:cNvPr id="18448" name="TextBox 165">
                <a:extLst>
                  <a:ext uri="{FF2B5EF4-FFF2-40B4-BE49-F238E27FC236}">
                    <a16:creationId xmlns:a16="http://schemas.microsoft.com/office/drawing/2014/main" id="{F9A63B43-B23B-70D5-2025-29AD34E012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3728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4</a:t>
                </a:r>
              </a:p>
            </p:txBody>
          </p:sp>
          <p:sp>
            <p:nvSpPr>
              <p:cNvPr id="18449" name="TextBox 166">
                <a:extLst>
                  <a:ext uri="{FF2B5EF4-FFF2-40B4-BE49-F238E27FC236}">
                    <a16:creationId xmlns:a16="http://schemas.microsoft.com/office/drawing/2014/main" id="{0CF8AA10-2CCB-F927-6B0A-F2989D17ED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4573938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3</a:t>
                </a:r>
              </a:p>
            </p:txBody>
          </p:sp>
          <p:sp>
            <p:nvSpPr>
              <p:cNvPr id="18450" name="TextBox 167">
                <a:extLst>
                  <a:ext uri="{FF2B5EF4-FFF2-40B4-BE49-F238E27FC236}">
                    <a16:creationId xmlns:a16="http://schemas.microsoft.com/office/drawing/2014/main" id="{1F4FBC59-07CE-91F2-288D-3B0C74F177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4211796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6</a:t>
                </a:r>
              </a:p>
            </p:txBody>
          </p:sp>
          <p:sp>
            <p:nvSpPr>
              <p:cNvPr id="18451" name="TextBox 168">
                <a:extLst>
                  <a:ext uri="{FF2B5EF4-FFF2-40B4-BE49-F238E27FC236}">
                    <a16:creationId xmlns:a16="http://schemas.microsoft.com/office/drawing/2014/main" id="{BC5F2E23-CBEB-4256-FF6C-1D43BDEEFE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3861048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9</a:t>
                </a:r>
              </a:p>
            </p:txBody>
          </p:sp>
          <p:sp>
            <p:nvSpPr>
              <p:cNvPr id="18452" name="TextBox 169">
                <a:extLst>
                  <a:ext uri="{FF2B5EF4-FFF2-40B4-BE49-F238E27FC236}">
                    <a16:creationId xmlns:a16="http://schemas.microsoft.com/office/drawing/2014/main" id="{29F4AAC6-35EF-6426-32D2-D9250127F8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3501008"/>
                <a:ext cx="44114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12</a:t>
                </a:r>
              </a:p>
            </p:txBody>
          </p:sp>
        </p:grpSp>
        <p:sp>
          <p:nvSpPr>
            <p:cNvPr id="18443" name="TextBox 160">
              <a:extLst>
                <a:ext uri="{FF2B5EF4-FFF2-40B4-BE49-F238E27FC236}">
                  <a16:creationId xmlns:a16="http://schemas.microsoft.com/office/drawing/2014/main" id="{FE54A733-FBF4-3FAC-2EC0-3BB29C342E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6966" y="5013176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ts val="2200"/>
                </a:lnSpc>
                <a:spcBef>
                  <a:spcPct val="5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5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/>
                <a:t>0</a:t>
              </a:r>
            </a:p>
          </p:txBody>
        </p:sp>
      </p:grpSp>
      <p:sp>
        <p:nvSpPr>
          <p:cNvPr id="18440" name="TextBox 151">
            <a:extLst>
              <a:ext uri="{FF2B5EF4-FFF2-40B4-BE49-F238E27FC236}">
                <a16:creationId xmlns:a16="http://schemas.microsoft.com/office/drawing/2014/main" id="{EF8D58D3-42DE-E1CA-F9C1-815A15247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938" y="5046664"/>
            <a:ext cx="43909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i="1">
                <a:sym typeface="Symbol" panose="05050102010706020507" pitchFamily="18" charset="2"/>
              </a:rPr>
              <a:t> </a:t>
            </a:r>
            <a:r>
              <a:rPr lang="en-US" altLang="en-US" i="1"/>
              <a:t>v</a:t>
            </a:r>
            <a:r>
              <a:rPr lang="en-US" altLang="en-US"/>
              <a:t> is the area under curve of a-</a:t>
            </a:r>
            <a:r>
              <a:rPr lang="en-US" altLang="en-US" i="1"/>
              <a:t>t</a:t>
            </a:r>
            <a:r>
              <a:rPr lang="en-US" altLang="en-US"/>
              <a:t> graph &amp;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 </a:t>
            </a:r>
            <a:r>
              <a:rPr lang="en-US" altLang="en-US" i="1">
                <a:sym typeface="Symbol" panose="05050102010706020507" pitchFamily="18" charset="2"/>
              </a:rPr>
              <a:t> </a:t>
            </a:r>
            <a:r>
              <a:rPr lang="en-US" altLang="en-US"/>
              <a:t>s is the area under curve of </a:t>
            </a:r>
            <a:r>
              <a:rPr lang="en-US" altLang="en-US" i="1"/>
              <a:t>v</a:t>
            </a:r>
            <a:r>
              <a:rPr lang="en-US" altLang="en-US"/>
              <a:t>-</a:t>
            </a:r>
            <a:r>
              <a:rPr lang="en-US" altLang="en-US" i="1"/>
              <a:t>t</a:t>
            </a:r>
            <a:r>
              <a:rPr lang="en-US" altLang="en-US"/>
              <a:t> graph. </a:t>
            </a:r>
          </a:p>
        </p:txBody>
      </p:sp>
      <p:sp>
        <p:nvSpPr>
          <p:cNvPr id="18441" name="Freeform 6">
            <a:extLst>
              <a:ext uri="{FF2B5EF4-FFF2-40B4-BE49-F238E27FC236}">
                <a16:creationId xmlns:a16="http://schemas.microsoft.com/office/drawing/2014/main" id="{E5EB7A1E-0A1B-BF14-C3A6-595FF3E63F07}"/>
              </a:ext>
            </a:extLst>
          </p:cNvPr>
          <p:cNvSpPr>
            <a:spLocks/>
          </p:cNvSpPr>
          <p:nvPr/>
        </p:nvSpPr>
        <p:spPr bwMode="auto">
          <a:xfrm>
            <a:off x="7832725" y="3028951"/>
            <a:ext cx="812800" cy="1382713"/>
          </a:xfrm>
          <a:custGeom>
            <a:avLst/>
            <a:gdLst>
              <a:gd name="T0" fmla="*/ 0 w 811530"/>
              <a:gd name="T1" fmla="*/ 1376072 h 1383030"/>
              <a:gd name="T2" fmla="*/ 437712 w 811530"/>
              <a:gd name="T3" fmla="*/ 909800 h 1383030"/>
              <a:gd name="T4" fmla="*/ 839932 w 811530"/>
              <a:gd name="T5" fmla="*/ 0 h 138303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1530" h="1383030">
                <a:moveTo>
                  <a:pt x="0" y="1383030"/>
                </a:moveTo>
                <a:cubicBezTo>
                  <a:pt x="143827" y="1263967"/>
                  <a:pt x="287655" y="1144905"/>
                  <a:pt x="422910" y="914400"/>
                </a:cubicBezTo>
                <a:cubicBezTo>
                  <a:pt x="558165" y="683895"/>
                  <a:pt x="684847" y="341947"/>
                  <a:pt x="811530" y="0"/>
                </a:cubicBezTo>
              </a:path>
            </a:pathLst>
          </a:custGeom>
          <a:noFill/>
          <a:ln w="2857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HK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F74C8F78-E382-FADE-30DD-C600012D86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8483" y="-113508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Describing Motion by Kinematic Equations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4D244D2-87A2-EB9C-09BB-7B15CEE764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1220" y="1058709"/>
            <a:ext cx="10515600" cy="4351338"/>
          </a:xfrm>
        </p:spPr>
        <p:txBody>
          <a:bodyPr/>
          <a:lstStyle/>
          <a:p>
            <a:pPr marL="0" indent="0"/>
            <a:r>
              <a:rPr lang="en-US" altLang="en-US"/>
              <a:t>To describe motion, we actually want to specify and predict the displacement (</a:t>
            </a:r>
            <a:r>
              <a:rPr lang="en-US" altLang="en-US" i="1"/>
              <a:t>s</a:t>
            </a:r>
            <a:r>
              <a:rPr lang="en-US" altLang="en-US"/>
              <a:t>), velocity (</a:t>
            </a:r>
            <a:r>
              <a:rPr lang="en-US" altLang="en-US" i="1"/>
              <a:t>v</a:t>
            </a:r>
            <a:r>
              <a:rPr lang="en-US" altLang="en-US"/>
              <a:t>) and acceleration (</a:t>
            </a:r>
            <a:r>
              <a:rPr lang="en-US" altLang="en-US" i="1"/>
              <a:t>a</a:t>
            </a:r>
            <a:r>
              <a:rPr lang="en-US" altLang="en-US"/>
              <a:t>) at some particular time (</a:t>
            </a:r>
            <a:r>
              <a:rPr lang="en-US" altLang="en-US" i="1"/>
              <a:t>t</a:t>
            </a:r>
            <a:r>
              <a:rPr lang="en-US" altLang="en-US"/>
              <a:t>). </a:t>
            </a:r>
          </a:p>
          <a:p>
            <a:pPr marL="0" indent="0"/>
            <a:r>
              <a:rPr lang="en-US" altLang="en-US"/>
              <a:t>In technical language, we want to write down the equations of </a:t>
            </a:r>
            <a:r>
              <a:rPr lang="en-US" altLang="en-US" i="1"/>
              <a:t>s</a:t>
            </a:r>
            <a:r>
              <a:rPr lang="en-US" altLang="en-US"/>
              <a:t>, </a:t>
            </a:r>
            <a:r>
              <a:rPr lang="en-US" altLang="en-US" i="1"/>
              <a:t>v</a:t>
            </a:r>
            <a:r>
              <a:rPr lang="en-US" altLang="en-US"/>
              <a:t>, </a:t>
            </a:r>
            <a:r>
              <a:rPr lang="en-US" altLang="en-US" i="1"/>
              <a:t>a</a:t>
            </a:r>
            <a:r>
              <a:rPr lang="en-US" altLang="en-US"/>
              <a:t> as a function of </a:t>
            </a:r>
            <a:r>
              <a:rPr lang="en-US" altLang="en-US" i="1"/>
              <a:t>t</a:t>
            </a:r>
            <a:r>
              <a:rPr lang="en-US" altLang="en-US"/>
              <a:t>.</a:t>
            </a:r>
          </a:p>
          <a:p>
            <a:pPr marL="0" indent="0"/>
            <a:r>
              <a:rPr lang="en-US" altLang="en-US"/>
              <a:t>We want to derive kinematic equations which can be used with any particle under </a:t>
            </a:r>
            <a:r>
              <a:rPr lang="en-US" altLang="en-US" b="1">
                <a:solidFill>
                  <a:srgbClr val="FF0000"/>
                </a:solidFill>
              </a:rPr>
              <a:t>uniform</a:t>
            </a:r>
            <a:r>
              <a:rPr lang="en-US" altLang="en-US">
                <a:solidFill>
                  <a:srgbClr val="FF0000"/>
                </a:solidFill>
              </a:rPr>
              <a:t> (constant)</a:t>
            </a:r>
            <a:r>
              <a:rPr lang="en-US" altLang="en-US"/>
              <a:t> acceleration.</a:t>
            </a:r>
          </a:p>
        </p:txBody>
      </p:sp>
      <p:sp>
        <p:nvSpPr>
          <p:cNvPr id="19461" name="Slide Number Placeholder 1">
            <a:extLst>
              <a:ext uri="{FF2B5EF4-FFF2-40B4-BE49-F238E27FC236}">
                <a16:creationId xmlns:a16="http://schemas.microsoft.com/office/drawing/2014/main" id="{82FE2A2A-A390-C222-F5E1-4D5347E7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413CD05E-6251-4FF7-A40F-63AD21A6B880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pic>
        <p:nvPicPr>
          <p:cNvPr id="19462" name="Picture 5" descr="02T2">
            <a:extLst>
              <a:ext uri="{FF2B5EF4-FFF2-40B4-BE49-F238E27FC236}">
                <a16:creationId xmlns:a16="http://schemas.microsoft.com/office/drawing/2014/main" id="{B80A9FB8-F6B5-78D1-CF32-D50DD5B5B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966" y="4093142"/>
            <a:ext cx="8077815" cy="272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89097BD9-639D-F37E-2FA8-0085580601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Derivation of Kinematic Equations</a:t>
            </a:r>
          </a:p>
        </p:txBody>
      </p:sp>
      <p:sp>
        <p:nvSpPr>
          <p:cNvPr id="20484" name="Slide Number Placeholder 1">
            <a:extLst>
              <a:ext uri="{FF2B5EF4-FFF2-40B4-BE49-F238E27FC236}">
                <a16:creationId xmlns:a16="http://schemas.microsoft.com/office/drawing/2014/main" id="{CFE80343-4AC2-1019-09F6-08C053B9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9659B26E-FE47-492B-985D-BA2F62F2DF41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graphicFrame>
        <p:nvGraphicFramePr>
          <p:cNvPr id="20485" name="Object 1">
            <a:extLst>
              <a:ext uri="{FF2B5EF4-FFF2-40B4-BE49-F238E27FC236}">
                <a16:creationId xmlns:a16="http://schemas.microsoft.com/office/drawing/2014/main" id="{73E83CE0-C2F7-67BC-9202-0967291070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0726" y="1916114"/>
          <a:ext cx="3294063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917700" imgH="419100" progId="Equation.3">
                  <p:embed/>
                </p:oleObj>
              </mc:Choice>
              <mc:Fallback>
                <p:oleObj name="方程式" r:id="rId2" imgW="1917700" imgH="419100" progId="Equation.3">
                  <p:embed/>
                  <p:pic>
                    <p:nvPicPr>
                      <p:cNvPr id="20485" name="Object 1">
                        <a:extLst>
                          <a:ext uri="{FF2B5EF4-FFF2-40B4-BE49-F238E27FC236}">
                            <a16:creationId xmlns:a16="http://schemas.microsoft.com/office/drawing/2014/main" id="{73E83CE0-C2F7-67BC-9202-0967291070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0726" y="1916114"/>
                        <a:ext cx="3294063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TextBox 2">
            <a:extLst>
              <a:ext uri="{FF2B5EF4-FFF2-40B4-BE49-F238E27FC236}">
                <a16:creationId xmlns:a16="http://schemas.microsoft.com/office/drawing/2014/main" id="{20C047B6-6976-F62F-ACE7-C56764119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5800" y="1484313"/>
            <a:ext cx="4114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/>
              <a:t>From the definition of acceleration,</a:t>
            </a:r>
          </a:p>
        </p:txBody>
      </p:sp>
      <p:sp>
        <p:nvSpPr>
          <p:cNvPr id="20487" name="TextBox 7">
            <a:extLst>
              <a:ext uri="{FF2B5EF4-FFF2-40B4-BE49-F238E27FC236}">
                <a16:creationId xmlns:a16="http://schemas.microsoft.com/office/drawing/2014/main" id="{9092EA1C-9BA1-21A8-8B8B-BC6C9FCC9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0350" y="2084388"/>
            <a:ext cx="1206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/>
              <a:t>--- </a:t>
            </a:r>
            <a:r>
              <a:rPr lang="en-US" altLang="en-US" sz="2000">
                <a:solidFill>
                  <a:srgbClr val="0070C0"/>
                </a:solidFill>
              </a:rPr>
              <a:t>Eq (1)</a:t>
            </a:r>
          </a:p>
        </p:txBody>
      </p:sp>
      <p:sp>
        <p:nvSpPr>
          <p:cNvPr id="20488" name="TextBox 8">
            <a:extLst>
              <a:ext uri="{FF2B5EF4-FFF2-40B4-BE49-F238E27FC236}">
                <a16:creationId xmlns:a16="http://schemas.microsoft.com/office/drawing/2014/main" id="{3314C962-A152-F22B-9F7C-DACF541EF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2781300"/>
            <a:ext cx="46656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 i="1">
                <a:sym typeface="Symbol" panose="05050102010706020507" pitchFamily="18" charset="2"/>
              </a:rPr>
              <a:t> </a:t>
            </a:r>
            <a:r>
              <a:rPr lang="en-US" altLang="en-US" sz="2000"/>
              <a:t>s is the area under curve of </a:t>
            </a:r>
            <a:r>
              <a:rPr lang="en-US" altLang="en-US" sz="2000" i="1"/>
              <a:t>v</a:t>
            </a:r>
            <a:r>
              <a:rPr lang="en-US" altLang="en-US" sz="2000"/>
              <a:t>-</a:t>
            </a:r>
            <a:r>
              <a:rPr lang="en-US" altLang="en-US" sz="2000" i="1"/>
              <a:t>t</a:t>
            </a:r>
            <a:r>
              <a:rPr lang="en-US" altLang="en-US" sz="2000"/>
              <a:t> graph,</a:t>
            </a:r>
          </a:p>
        </p:txBody>
      </p:sp>
      <p:grpSp>
        <p:nvGrpSpPr>
          <p:cNvPr id="20489" name="Group 57">
            <a:extLst>
              <a:ext uri="{FF2B5EF4-FFF2-40B4-BE49-F238E27FC236}">
                <a16:creationId xmlns:a16="http://schemas.microsoft.com/office/drawing/2014/main" id="{C3784899-906B-4C27-390F-A2B64AE10C52}"/>
              </a:ext>
            </a:extLst>
          </p:cNvPr>
          <p:cNvGrpSpPr>
            <a:grpSpLocks/>
          </p:cNvGrpSpPr>
          <p:nvPr/>
        </p:nvGrpSpPr>
        <p:grpSpPr bwMode="auto">
          <a:xfrm>
            <a:off x="7388225" y="2024064"/>
            <a:ext cx="2908300" cy="2541587"/>
            <a:chOff x="3032353" y="2924944"/>
            <a:chExt cx="2907799" cy="2541002"/>
          </a:xfrm>
        </p:grpSpPr>
        <p:grpSp>
          <p:nvGrpSpPr>
            <p:cNvPr id="20499" name="Group 103">
              <a:extLst>
                <a:ext uri="{FF2B5EF4-FFF2-40B4-BE49-F238E27FC236}">
                  <a16:creationId xmlns:a16="http://schemas.microsoft.com/office/drawing/2014/main" id="{69961974-7752-D737-3E2F-AE376D6358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2353" y="2924944"/>
              <a:ext cx="2907799" cy="2541002"/>
              <a:chOff x="226646" y="2913514"/>
              <a:chExt cx="2907799" cy="2541002"/>
            </a:xfrm>
          </p:grpSpPr>
          <p:grpSp>
            <p:nvGrpSpPr>
              <p:cNvPr id="20501" name="Group 104">
                <a:extLst>
                  <a:ext uri="{FF2B5EF4-FFF2-40B4-BE49-F238E27FC236}">
                    <a16:creationId xmlns:a16="http://schemas.microsoft.com/office/drawing/2014/main" id="{8CCBA734-EF6C-3934-3675-FC4CEC7DBC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705" y="2913514"/>
                <a:ext cx="2752740" cy="2343878"/>
                <a:chOff x="381705" y="2913514"/>
                <a:chExt cx="2752740" cy="2343878"/>
              </a:xfrm>
            </p:grpSpPr>
            <p:grpSp>
              <p:nvGrpSpPr>
                <p:cNvPr id="20508" name="Group 113">
                  <a:extLst>
                    <a:ext uri="{FF2B5EF4-FFF2-40B4-BE49-F238E27FC236}">
                      <a16:creationId xmlns:a16="http://schemas.microsoft.com/office/drawing/2014/main" id="{7609EBBE-F09D-7385-C433-42E4743521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9552" y="3284985"/>
                  <a:ext cx="2133600" cy="1800202"/>
                  <a:chOff x="827584" y="2924944"/>
                  <a:chExt cx="1066800" cy="1152501"/>
                </a:xfrm>
              </p:grpSpPr>
              <p:cxnSp>
                <p:nvCxnSpPr>
                  <p:cNvPr id="20511" name="Straight Arrow Connector 116">
                    <a:extLst>
                      <a:ext uri="{FF2B5EF4-FFF2-40B4-BE49-F238E27FC236}">
                        <a16:creationId xmlns:a16="http://schemas.microsoft.com/office/drawing/2014/main" id="{F8B44928-B108-6BC1-7D51-1DD6EA37904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2924944"/>
                    <a:ext cx="0" cy="1152128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0512" name="Straight Arrow Connector 117">
                    <a:extLst>
                      <a:ext uri="{FF2B5EF4-FFF2-40B4-BE49-F238E27FC236}">
                        <a16:creationId xmlns:a16="http://schemas.microsoft.com/office/drawing/2014/main" id="{9010AA74-EA32-A3E0-45FB-BB8ECDD24F8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27584" y="4077444"/>
                    <a:ext cx="1066800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0513" name="Straight Connector 118">
                    <a:extLst>
                      <a:ext uri="{FF2B5EF4-FFF2-40B4-BE49-F238E27FC236}">
                        <a16:creationId xmlns:a16="http://schemas.microsoft.com/office/drawing/2014/main" id="{D18680D0-5A87-57CE-ADA3-D90DADB1A0A2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37981" y="3191892"/>
                    <a:ext cx="643893" cy="654496"/>
                  </a:xfrm>
                  <a:prstGeom prst="line">
                    <a:avLst/>
                  </a:prstGeom>
                  <a:noFill/>
                  <a:ln w="28575">
                    <a:solidFill>
                      <a:srgbClr val="00B05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0514" name="Straight Connector 119">
                    <a:extLst>
                      <a:ext uri="{FF2B5EF4-FFF2-40B4-BE49-F238E27FC236}">
                        <a16:creationId xmlns:a16="http://schemas.microsoft.com/office/drawing/2014/main" id="{695FCC8D-12E9-2687-7E38-DBFD2BC5DBF9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43608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0515" name="Straight Connector 120">
                    <a:extLst>
                      <a:ext uri="{FF2B5EF4-FFF2-40B4-BE49-F238E27FC236}">
                        <a16:creationId xmlns:a16="http://schemas.microsoft.com/office/drawing/2014/main" id="{78D65AB1-6BB3-A99E-EE2D-F98990BD7CB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259632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0516" name="Straight Connector 121">
                    <a:extLst>
                      <a:ext uri="{FF2B5EF4-FFF2-40B4-BE49-F238E27FC236}">
                        <a16:creationId xmlns:a16="http://schemas.microsoft.com/office/drawing/2014/main" id="{22C84590-E046-1921-D394-09A91A1B007B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475656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0517" name="Straight Connector 122">
                    <a:extLst>
                      <a:ext uri="{FF2B5EF4-FFF2-40B4-BE49-F238E27FC236}">
                        <a16:creationId xmlns:a16="http://schemas.microsoft.com/office/drawing/2014/main" id="{271C7789-821E-35B4-70E1-E1687BF36FB9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691680" y="400506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0518" name="Straight Connector 123">
                    <a:extLst>
                      <a:ext uri="{FF2B5EF4-FFF2-40B4-BE49-F238E27FC236}">
                        <a16:creationId xmlns:a16="http://schemas.microsoft.com/office/drawing/2014/main" id="{07B0B6CB-4C8E-1DA1-A40D-C9FC1694B08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825044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0519" name="Straight Connector 124">
                    <a:extLst>
                      <a:ext uri="{FF2B5EF4-FFF2-40B4-BE49-F238E27FC236}">
                        <a16:creationId xmlns:a16="http://schemas.microsoft.com/office/drawing/2014/main" id="{6116A283-4D70-0C19-F303-8B02DD76363B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609020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0520" name="Straight Connector 125">
                    <a:extLst>
                      <a:ext uri="{FF2B5EF4-FFF2-40B4-BE49-F238E27FC236}">
                        <a16:creationId xmlns:a16="http://schemas.microsoft.com/office/drawing/2014/main" id="{AE138D97-97B3-CA31-7E1C-2B15CFCE212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392996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0521" name="Straight Connector 126">
                    <a:extLst>
                      <a:ext uri="{FF2B5EF4-FFF2-40B4-BE49-F238E27FC236}">
                        <a16:creationId xmlns:a16="http://schemas.microsoft.com/office/drawing/2014/main" id="{7F214D43-0867-59A4-13EF-7C75F98CEE29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63588" y="3176972"/>
                    <a:ext cx="0" cy="72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20509" name="TextBox 114">
                  <a:extLst>
                    <a:ext uri="{FF2B5EF4-FFF2-40B4-BE49-F238E27FC236}">
                      <a16:creationId xmlns:a16="http://schemas.microsoft.com/office/drawing/2014/main" id="{BA147DB7-2E23-D36A-AB41-5DFE066588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705" y="2913514"/>
                  <a:ext cx="898003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ts val="2200"/>
                    </a:lnSpc>
                    <a:spcBef>
                      <a:spcPct val="50000"/>
                    </a:spcBef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5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en-US"/>
                    <a:t>v(ms</a:t>
                  </a:r>
                  <a:r>
                    <a:rPr lang="en-US" altLang="en-US" baseline="30000"/>
                    <a:t>-1</a:t>
                  </a:r>
                  <a:r>
                    <a:rPr lang="en-US" altLang="en-US"/>
                    <a:t>)</a:t>
                  </a:r>
                </a:p>
              </p:txBody>
            </p:sp>
            <p:sp>
              <p:nvSpPr>
                <p:cNvPr id="20510" name="TextBox 115">
                  <a:extLst>
                    <a:ext uri="{FF2B5EF4-FFF2-40B4-BE49-F238E27FC236}">
                      <a16:creationId xmlns:a16="http://schemas.microsoft.com/office/drawing/2014/main" id="{F4CB7DAF-3C92-E224-99C5-B7D3610AE1C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16354" y="4888060"/>
                  <a:ext cx="518091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ts val="2200"/>
                    </a:lnSpc>
                    <a:spcBef>
                      <a:spcPct val="50000"/>
                    </a:spcBef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5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en-US"/>
                    <a:t>t(s)</a:t>
                  </a:r>
                </a:p>
              </p:txBody>
            </p:sp>
          </p:grpSp>
          <p:sp>
            <p:nvSpPr>
              <p:cNvPr id="20502" name="TextBox 105">
                <a:extLst>
                  <a:ext uri="{FF2B5EF4-FFF2-40B4-BE49-F238E27FC236}">
                    <a16:creationId xmlns:a16="http://schemas.microsoft.com/office/drawing/2014/main" id="{E91F7345-D264-369A-3E92-9E123C4018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2323" y="5063420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1</a:t>
                </a:r>
              </a:p>
            </p:txBody>
          </p:sp>
          <p:sp>
            <p:nvSpPr>
              <p:cNvPr id="20503" name="TextBox 106">
                <a:extLst>
                  <a:ext uri="{FF2B5EF4-FFF2-40B4-BE49-F238E27FC236}">
                    <a16:creationId xmlns:a16="http://schemas.microsoft.com/office/drawing/2014/main" id="{ABB16290-61F2-3555-D9D4-BBF74E2F01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9632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2</a:t>
                </a:r>
              </a:p>
            </p:txBody>
          </p:sp>
          <p:sp>
            <p:nvSpPr>
              <p:cNvPr id="20504" name="TextBox 107">
                <a:extLst>
                  <a:ext uri="{FF2B5EF4-FFF2-40B4-BE49-F238E27FC236}">
                    <a16:creationId xmlns:a16="http://schemas.microsoft.com/office/drawing/2014/main" id="{C4842944-30FA-06AA-F205-63892F4234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1680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3</a:t>
                </a:r>
              </a:p>
            </p:txBody>
          </p:sp>
          <p:sp>
            <p:nvSpPr>
              <p:cNvPr id="20505" name="TextBox 108">
                <a:extLst>
                  <a:ext uri="{FF2B5EF4-FFF2-40B4-BE49-F238E27FC236}">
                    <a16:creationId xmlns:a16="http://schemas.microsoft.com/office/drawing/2014/main" id="{DD722B26-A0B9-E629-9409-CAD8E03F83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3728" y="5085184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4</a:t>
                </a:r>
              </a:p>
            </p:txBody>
          </p:sp>
          <p:sp>
            <p:nvSpPr>
              <p:cNvPr id="20506" name="TextBox 109">
                <a:extLst>
                  <a:ext uri="{FF2B5EF4-FFF2-40B4-BE49-F238E27FC236}">
                    <a16:creationId xmlns:a16="http://schemas.microsoft.com/office/drawing/2014/main" id="{1E7ECA3C-2975-5692-8BFE-862E723308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46" y="4573938"/>
                <a:ext cx="333699" cy="369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v</a:t>
                </a:r>
                <a:r>
                  <a:rPr lang="en-US" altLang="en-US" baseline="-25000"/>
                  <a:t>i</a:t>
                </a:r>
              </a:p>
            </p:txBody>
          </p:sp>
          <p:sp>
            <p:nvSpPr>
              <p:cNvPr id="20507" name="TextBox 112">
                <a:extLst>
                  <a:ext uri="{FF2B5EF4-FFF2-40B4-BE49-F238E27FC236}">
                    <a16:creationId xmlns:a16="http://schemas.microsoft.com/office/drawing/2014/main" id="{E000C055-1937-D561-2F32-2353CB166F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3377" y="3506200"/>
                <a:ext cx="343316" cy="369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ts val="2200"/>
                  </a:lnSpc>
                  <a:spcBef>
                    <a:spcPct val="5000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5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en-US"/>
                  <a:t>v</a:t>
                </a:r>
                <a:r>
                  <a:rPr lang="en-US" altLang="en-US" baseline="-25000"/>
                  <a:t>f</a:t>
                </a:r>
              </a:p>
            </p:txBody>
          </p:sp>
        </p:grpSp>
        <p:sp>
          <p:nvSpPr>
            <p:cNvPr id="20500" name="TextBox 155">
              <a:extLst>
                <a:ext uri="{FF2B5EF4-FFF2-40B4-BE49-F238E27FC236}">
                  <a16:creationId xmlns:a16="http://schemas.microsoft.com/office/drawing/2014/main" id="{486FB885-50C5-6FF2-321A-34F993CB1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6966" y="5013176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ts val="2200"/>
                </a:lnSpc>
                <a:spcBef>
                  <a:spcPct val="5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5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/>
                <a:t>0</a:t>
              </a:r>
            </a:p>
          </p:txBody>
        </p:sp>
      </p:grpSp>
      <p:sp>
        <p:nvSpPr>
          <p:cNvPr id="20490" name="Rectangle 39">
            <a:extLst>
              <a:ext uri="{FF2B5EF4-FFF2-40B4-BE49-F238E27FC236}">
                <a16:creationId xmlns:a16="http://schemas.microsoft.com/office/drawing/2014/main" id="{E19695E7-E74B-98ED-06B9-37CA92355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0014" y="3868739"/>
            <a:ext cx="1277937" cy="3270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  <p:sp>
        <p:nvSpPr>
          <p:cNvPr id="20491" name="Right Triangle 40">
            <a:extLst>
              <a:ext uri="{FF2B5EF4-FFF2-40B4-BE49-F238E27FC236}">
                <a16:creationId xmlns:a16="http://schemas.microsoft.com/office/drawing/2014/main" id="{1872921D-52FE-4C7A-279C-0F50A5CD1D5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866856" y="2737644"/>
            <a:ext cx="1011238" cy="1250950"/>
          </a:xfrm>
          <a:prstGeom prst="rtTriangl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  <p:graphicFrame>
        <p:nvGraphicFramePr>
          <p:cNvPr id="20492" name="Object 41">
            <a:extLst>
              <a:ext uri="{FF2B5EF4-FFF2-40B4-BE49-F238E27FC236}">
                <a16:creationId xmlns:a16="http://schemas.microsoft.com/office/drawing/2014/main" id="{0DDD0BBA-1EF6-A047-CB8A-0568432728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7551" y="3308350"/>
          <a:ext cx="14382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838200" imgH="419100" progId="Equation.3">
                  <p:embed/>
                </p:oleObj>
              </mc:Choice>
              <mc:Fallback>
                <p:oleObj name="方程式" r:id="rId4" imgW="838200" imgH="419100" progId="Equation.3">
                  <p:embed/>
                  <p:pic>
                    <p:nvPicPr>
                      <p:cNvPr id="20492" name="Object 41">
                        <a:extLst>
                          <a:ext uri="{FF2B5EF4-FFF2-40B4-BE49-F238E27FC236}">
                            <a16:creationId xmlns:a16="http://schemas.microsoft.com/office/drawing/2014/main" id="{0DDD0BBA-1EF6-A047-CB8A-0568432728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1" y="3308350"/>
                        <a:ext cx="1438275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3" name="TextBox 72">
            <a:extLst>
              <a:ext uri="{FF2B5EF4-FFF2-40B4-BE49-F238E27FC236}">
                <a16:creationId xmlns:a16="http://schemas.microsoft.com/office/drawing/2014/main" id="{C76B78B9-C782-49F8-0CE7-7BA54EA2F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3288" y="3460750"/>
            <a:ext cx="1206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/>
              <a:t>--- </a:t>
            </a:r>
            <a:r>
              <a:rPr lang="en-US" altLang="en-US" sz="2000">
                <a:solidFill>
                  <a:srgbClr val="0070C0"/>
                </a:solidFill>
              </a:rPr>
              <a:t>Eq (2</a:t>
            </a:r>
            <a:r>
              <a:rPr lang="en-US" altLang="en-US" sz="2000"/>
              <a:t>)</a:t>
            </a:r>
          </a:p>
        </p:txBody>
      </p:sp>
      <p:sp>
        <p:nvSpPr>
          <p:cNvPr id="20494" name="TextBox 73">
            <a:extLst>
              <a:ext uri="{FF2B5EF4-FFF2-40B4-BE49-F238E27FC236}">
                <a16:creationId xmlns:a16="http://schemas.microsoft.com/office/drawing/2014/main" id="{428CFA91-C235-185B-42C3-DACF8613D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489" y="4067175"/>
            <a:ext cx="3330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/>
              <a:t>Combining Eq (1) &amp; Eq (2),</a:t>
            </a:r>
          </a:p>
        </p:txBody>
      </p:sp>
      <p:graphicFrame>
        <p:nvGraphicFramePr>
          <p:cNvPr id="20495" name="Object 42">
            <a:extLst>
              <a:ext uri="{FF2B5EF4-FFF2-40B4-BE49-F238E27FC236}">
                <a16:creationId xmlns:a16="http://schemas.microsoft.com/office/drawing/2014/main" id="{40D97CC7-0123-406B-7664-42B72E7AB9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63738" y="5502275"/>
          <a:ext cx="3992562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2324100" imgH="469900" progId="Equation.3">
                  <p:embed/>
                </p:oleObj>
              </mc:Choice>
              <mc:Fallback>
                <p:oleObj name="方程式" r:id="rId6" imgW="2324100" imgH="469900" progId="Equation.3">
                  <p:embed/>
                  <p:pic>
                    <p:nvPicPr>
                      <p:cNvPr id="20495" name="Object 42">
                        <a:extLst>
                          <a:ext uri="{FF2B5EF4-FFF2-40B4-BE49-F238E27FC236}">
                            <a16:creationId xmlns:a16="http://schemas.microsoft.com/office/drawing/2014/main" id="{40D97CC7-0123-406B-7664-42B72E7AB9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738" y="5502275"/>
                        <a:ext cx="3992562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6" name="Object 69">
            <a:extLst>
              <a:ext uri="{FF2B5EF4-FFF2-40B4-BE49-F238E27FC236}">
                <a16:creationId xmlns:a16="http://schemas.microsoft.com/office/drawing/2014/main" id="{C9707319-49CF-1232-F617-38C4093DDE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6114" y="4652964"/>
          <a:ext cx="4706937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2743200" imgH="419100" progId="Equation.3">
                  <p:embed/>
                </p:oleObj>
              </mc:Choice>
              <mc:Fallback>
                <p:oleObj name="方程式" r:id="rId8" imgW="2743200" imgH="419100" progId="Equation.3">
                  <p:embed/>
                  <p:pic>
                    <p:nvPicPr>
                      <p:cNvPr id="20496" name="Object 69">
                        <a:extLst>
                          <a:ext uri="{FF2B5EF4-FFF2-40B4-BE49-F238E27FC236}">
                            <a16:creationId xmlns:a16="http://schemas.microsoft.com/office/drawing/2014/main" id="{C9707319-49CF-1232-F617-38C4093DDE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114" y="4652964"/>
                        <a:ext cx="4706937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7" name="TextBox 76">
            <a:extLst>
              <a:ext uri="{FF2B5EF4-FFF2-40B4-BE49-F238E27FC236}">
                <a16:creationId xmlns:a16="http://schemas.microsoft.com/office/drawing/2014/main" id="{52640777-945E-C281-9EA1-FC070CB43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2575" y="4811713"/>
            <a:ext cx="1208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/>
              <a:t>--- </a:t>
            </a:r>
            <a:r>
              <a:rPr lang="en-US" altLang="en-US" sz="2000">
                <a:solidFill>
                  <a:srgbClr val="0070C0"/>
                </a:solidFill>
              </a:rPr>
              <a:t>Eq (3)</a:t>
            </a:r>
          </a:p>
        </p:txBody>
      </p:sp>
      <p:sp>
        <p:nvSpPr>
          <p:cNvPr id="20498" name="TextBox 77">
            <a:extLst>
              <a:ext uri="{FF2B5EF4-FFF2-40B4-BE49-F238E27FC236}">
                <a16:creationId xmlns:a16="http://schemas.microsoft.com/office/drawing/2014/main" id="{C11D1D1E-8655-BDC8-03D3-1E2C27582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3139" y="5661025"/>
            <a:ext cx="1208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/>
              <a:t>--- </a:t>
            </a:r>
            <a:r>
              <a:rPr lang="en-US" altLang="en-US" sz="2000">
                <a:solidFill>
                  <a:srgbClr val="0070C0"/>
                </a:solidFill>
              </a:rPr>
              <a:t>Eq (4)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32667A48-5B08-0487-DFDE-9724E980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Some Physical Vector Quantities for Describing Motion</a:t>
            </a:r>
          </a:p>
        </p:txBody>
      </p:sp>
      <p:sp>
        <p:nvSpPr>
          <p:cNvPr id="10243" name="Slide Number Placeholder 1">
            <a:extLst>
              <a:ext uri="{FF2B5EF4-FFF2-40B4-BE49-F238E27FC236}">
                <a16:creationId xmlns:a16="http://schemas.microsoft.com/office/drawing/2014/main" id="{9DC14C67-77BA-6DAA-0000-7D63E936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A0ACDD22-3FE1-4FA5-926E-C035A3C79FD6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A97D54C-E71F-7F1C-E99C-6C0ADDD9098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74850" y="3357563"/>
          <a:ext cx="8229600" cy="1584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81">
                <a:tc>
                  <a:txBody>
                    <a:bodyPr/>
                    <a:lstStyle/>
                    <a:p>
                      <a:r>
                        <a:rPr lang="en-US" sz="2000" dirty="0"/>
                        <a:t>Physical vector quantities</a:t>
                      </a:r>
                    </a:p>
                  </a:txBody>
                  <a:tcPr marT="45642" marB="45642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Unit</a:t>
                      </a:r>
                    </a:p>
                  </a:txBody>
                  <a:tcPr marT="45642" marB="4564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r>
                        <a:rPr lang="en-US" sz="2000" dirty="0"/>
                        <a:t>Displacement, </a:t>
                      </a:r>
                      <a:r>
                        <a:rPr lang="en-US" sz="2000" b="1" dirty="0"/>
                        <a:t>s</a:t>
                      </a:r>
                    </a:p>
                  </a:txBody>
                  <a:tcPr marT="45642" marB="45642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</a:t>
                      </a:r>
                    </a:p>
                  </a:txBody>
                  <a:tcPr marT="45642" marB="4564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r>
                        <a:rPr lang="en-US" sz="2000" dirty="0"/>
                        <a:t>Velocity, </a:t>
                      </a:r>
                      <a:r>
                        <a:rPr lang="en-US" sz="2000" b="1" dirty="0"/>
                        <a:t>v</a:t>
                      </a:r>
                    </a:p>
                  </a:txBody>
                  <a:tcPr marT="45642" marB="45642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</a:t>
                      </a:r>
                      <a:r>
                        <a:rPr lang="en-US" sz="2000" baseline="30000" dirty="0"/>
                        <a:t>-1</a:t>
                      </a:r>
                    </a:p>
                  </a:txBody>
                  <a:tcPr marT="45642" marB="4564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r>
                        <a:rPr lang="en-US" sz="2000" dirty="0"/>
                        <a:t>Acceleration, </a:t>
                      </a:r>
                      <a:r>
                        <a:rPr lang="en-US" sz="2000" b="1" dirty="0"/>
                        <a:t>a</a:t>
                      </a:r>
                    </a:p>
                  </a:txBody>
                  <a:tcPr marT="45642" marB="45642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</a:t>
                      </a:r>
                      <a:r>
                        <a:rPr lang="en-US" sz="2000" baseline="30000" dirty="0"/>
                        <a:t>-2</a:t>
                      </a:r>
                    </a:p>
                  </a:txBody>
                  <a:tcPr marT="45642" marB="4564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261" name="TextBox 3">
            <a:extLst>
              <a:ext uri="{FF2B5EF4-FFF2-40B4-BE49-F238E27FC236}">
                <a16:creationId xmlns:a16="http://schemas.microsoft.com/office/drawing/2014/main" id="{C5C19D74-9412-9C1F-C2AE-A1FF5376A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9" y="5013326"/>
            <a:ext cx="8207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/>
              <a:t>In general, a </a:t>
            </a:r>
            <a:r>
              <a:rPr lang="en-US" altLang="en-US" sz="2000" b="1"/>
              <a:t>vector quantity </a:t>
            </a:r>
            <a:r>
              <a:rPr lang="en-US" altLang="en-US" sz="2000"/>
              <a:t>requires the specification of both </a:t>
            </a:r>
            <a:r>
              <a:rPr lang="en-US" altLang="en-US" sz="2000" i="1"/>
              <a:t>direction</a:t>
            </a:r>
            <a:r>
              <a:rPr lang="en-US" altLang="en-US" sz="2000"/>
              <a:t> and </a:t>
            </a:r>
            <a:r>
              <a:rPr lang="en-US" altLang="en-US" sz="2000" i="1"/>
              <a:t>magnitude</a:t>
            </a:r>
            <a:r>
              <a:rPr lang="en-US" altLang="en-US" sz="2000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/>
              <a:t>By contrast, a </a:t>
            </a:r>
            <a:r>
              <a:rPr lang="en-US" altLang="en-US" sz="2000" b="1"/>
              <a:t>scalar quantity </a:t>
            </a:r>
            <a:r>
              <a:rPr lang="en-US" altLang="en-US" sz="2000"/>
              <a:t>has a numerical value and </a:t>
            </a:r>
            <a:r>
              <a:rPr lang="en-US" altLang="en-US" sz="2000" i="1"/>
              <a:t>no direction</a:t>
            </a:r>
            <a:r>
              <a:rPr lang="en-US" altLang="en-US" sz="2000"/>
              <a:t>. For example, distance and speed are scalar quantities.</a:t>
            </a:r>
          </a:p>
        </p:txBody>
      </p:sp>
      <p:sp>
        <p:nvSpPr>
          <p:cNvPr id="10262" name="TextBox 1">
            <a:extLst>
              <a:ext uri="{FF2B5EF4-FFF2-40B4-BE49-F238E27FC236}">
                <a16:creationId xmlns:a16="http://schemas.microsoft.com/office/drawing/2014/main" id="{FE8EAF87-37A7-8AAF-5911-F689D2FD9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9" y="1497013"/>
            <a:ext cx="83518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/>
              <a:t>A physical quantity is a physical property of an object that can be quantified by measurement.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/>
              <a:t>The two common types physical quantities are </a:t>
            </a:r>
            <a:r>
              <a:rPr lang="en-US" altLang="en-US" sz="2000">
                <a:solidFill>
                  <a:srgbClr val="FF0000"/>
                </a:solidFill>
              </a:rPr>
              <a:t>vectors</a:t>
            </a:r>
            <a:r>
              <a:rPr lang="en-US" altLang="en-US" sz="2000"/>
              <a:t> and </a:t>
            </a:r>
            <a:r>
              <a:rPr lang="en-US" altLang="en-US" sz="2000">
                <a:solidFill>
                  <a:srgbClr val="FF0000"/>
                </a:solidFill>
              </a:rPr>
              <a:t>scalars</a:t>
            </a:r>
            <a:r>
              <a:rPr lang="en-US" altLang="en-US" sz="2000"/>
              <a:t>. </a:t>
            </a:r>
          </a:p>
        </p:txBody>
      </p:sp>
      <p:sp>
        <p:nvSpPr>
          <p:cNvPr id="10263" name="TextBox 3">
            <a:extLst>
              <a:ext uri="{FF2B5EF4-FFF2-40B4-BE49-F238E27FC236}">
                <a16:creationId xmlns:a16="http://schemas.microsoft.com/office/drawing/2014/main" id="{D6992365-3367-C1B6-1D0E-FC7DB0737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7863" y="2540001"/>
            <a:ext cx="84693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/>
              <a:t>Usually we denote the physical quantities using symbols with some specified (SI) units.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25" y="293844"/>
            <a:ext cx="9358381" cy="12715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485" y="4110975"/>
            <a:ext cx="9358381" cy="1423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649" y="1977124"/>
            <a:ext cx="4976849" cy="176213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3685-FB05-4893-8803-E9D2E9D4A0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655" y="790048"/>
            <a:ext cx="9329806" cy="5810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131" y="1484165"/>
            <a:ext cx="1543061" cy="4953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2001"/>
          <a:stretch/>
        </p:blipFill>
        <p:spPr>
          <a:xfrm>
            <a:off x="1432655" y="2205645"/>
            <a:ext cx="9334568" cy="252032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3685-FB05-4893-8803-E9D2E9D4A0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94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979" y="794292"/>
            <a:ext cx="9191692" cy="18002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3685-FB05-4893-8803-E9D2E9D4A0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06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16" y="169085"/>
            <a:ext cx="9358381" cy="11763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446" y="1345431"/>
            <a:ext cx="8343961" cy="1743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341" y="4622905"/>
            <a:ext cx="3805265" cy="1447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446" y="3023526"/>
            <a:ext cx="8291573" cy="167641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3685-FB05-4893-8803-E9D2E9D4A007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3613" y="3699364"/>
            <a:ext cx="2778368" cy="253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5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DD70B8-48A8-C3D7-1564-C7FEE19381F3}"/>
              </a:ext>
            </a:extLst>
          </p:cNvPr>
          <p:cNvSpPr txBox="1"/>
          <p:nvPr/>
        </p:nvSpPr>
        <p:spPr>
          <a:xfrm>
            <a:off x="611882" y="398758"/>
            <a:ext cx="6201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and Examples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Physics for Scientists and Engineers with Modern Physics, J.W. Jewett Jr. and R.A. </a:t>
            </a:r>
            <a:r>
              <a:rPr lang="en-US" dirty="0" err="1"/>
              <a:t>Serway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Worked Examples from Introductory Physics Vol. I: Basic Mechanics, by David Murdock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1000 Solved Problems in Classical Physics, by Ahmad A. Kamal</a:t>
            </a:r>
          </a:p>
        </p:txBody>
      </p:sp>
    </p:spTree>
    <p:extLst>
      <p:ext uri="{BB962C8B-B14F-4D97-AF65-F5344CB8AC3E}">
        <p14:creationId xmlns:p14="http://schemas.microsoft.com/office/powerpoint/2010/main" val="333802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39" name="Group 35">
            <a:extLst>
              <a:ext uri="{FF2B5EF4-FFF2-40B4-BE49-F238E27FC236}">
                <a16:creationId xmlns:a16="http://schemas.microsoft.com/office/drawing/2014/main" id="{DF9DFCB5-B64D-A96B-7842-6864DC3E044B}"/>
              </a:ext>
            </a:extLst>
          </p:cNvPr>
          <p:cNvGraphicFramePr>
            <a:graphicFrameLocks noGrp="1"/>
          </p:cNvGraphicFramePr>
          <p:nvPr>
            <p:ph type="tbl" idx="1"/>
          </p:nvPr>
        </p:nvGraphicFramePr>
        <p:xfrm>
          <a:off x="2341563" y="1989138"/>
          <a:ext cx="7499350" cy="4333878"/>
        </p:xfrm>
        <a:graphic>
          <a:graphicData uri="http://schemas.openxmlformats.org/drawingml/2006/table">
            <a:tbl>
              <a:tblPr/>
              <a:tblGrid>
                <a:gridCol w="374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4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Base Quantity</a:t>
                      </a:r>
                    </a:p>
                  </a:txBody>
                  <a:tcPr marL="91442" marR="91442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Name</a:t>
                      </a:r>
                    </a:p>
                  </a:txBody>
                  <a:tcPr marL="91442" marR="91442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Symbol</a:t>
                      </a:r>
                    </a:p>
                  </a:txBody>
                  <a:tcPr marL="91442" marR="91442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marL="91442" marR="91442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SI base units</a:t>
                      </a:r>
                    </a:p>
                  </a:txBody>
                  <a:tcPr marL="91442" marR="91442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Length</a:t>
                      </a:r>
                    </a:p>
                  </a:txBody>
                  <a:tcPr marL="91442" marR="91442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meter</a:t>
                      </a:r>
                    </a:p>
                  </a:txBody>
                  <a:tcPr marL="91442" marR="91442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m</a:t>
                      </a:r>
                    </a:p>
                  </a:txBody>
                  <a:tcPr marL="91442" marR="91442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Mass</a:t>
                      </a:r>
                    </a:p>
                  </a:txBody>
                  <a:tcPr marL="91442" marR="91442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kilogram</a:t>
                      </a:r>
                    </a:p>
                  </a:txBody>
                  <a:tcPr marL="91442" marR="91442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kg</a:t>
                      </a:r>
                    </a:p>
                  </a:txBody>
                  <a:tcPr marL="91442" marR="91442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Time</a:t>
                      </a:r>
                    </a:p>
                  </a:txBody>
                  <a:tcPr marL="91442" marR="91442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second</a:t>
                      </a:r>
                    </a:p>
                  </a:txBody>
                  <a:tcPr marL="91442" marR="91442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s</a:t>
                      </a:r>
                    </a:p>
                  </a:txBody>
                  <a:tcPr marL="91442" marR="91442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Thermodynamic Temperature</a:t>
                      </a:r>
                    </a:p>
                  </a:txBody>
                  <a:tcPr marL="91442" marR="91442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Kelvin</a:t>
                      </a:r>
                    </a:p>
                  </a:txBody>
                  <a:tcPr marL="91442" marR="91442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K</a:t>
                      </a:r>
                    </a:p>
                  </a:txBody>
                  <a:tcPr marL="91442" marR="91442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Electric Current</a:t>
                      </a:r>
                    </a:p>
                  </a:txBody>
                  <a:tcPr marL="91442" marR="91442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Ampere</a:t>
                      </a:r>
                    </a:p>
                  </a:txBody>
                  <a:tcPr marL="91442" marR="91442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A</a:t>
                      </a:r>
                    </a:p>
                  </a:txBody>
                  <a:tcPr marL="91442" marR="91442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Luminous Intensity</a:t>
                      </a:r>
                    </a:p>
                  </a:txBody>
                  <a:tcPr marL="91442" marR="91442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Candela</a:t>
                      </a:r>
                    </a:p>
                  </a:txBody>
                  <a:tcPr marL="91442" marR="91442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cd</a:t>
                      </a:r>
                    </a:p>
                  </a:txBody>
                  <a:tcPr marL="91442" marR="91442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Amount of Substance</a:t>
                      </a:r>
                    </a:p>
                  </a:txBody>
                  <a:tcPr marL="91442" marR="91442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mole</a:t>
                      </a:r>
                    </a:p>
                  </a:txBody>
                  <a:tcPr marL="91442" marR="91442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mol</a:t>
                      </a:r>
                    </a:p>
                  </a:txBody>
                  <a:tcPr marL="91442" marR="91442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308" name="TextBox 4">
            <a:extLst>
              <a:ext uri="{FF2B5EF4-FFF2-40B4-BE49-F238E27FC236}">
                <a16:creationId xmlns:a16="http://schemas.microsoft.com/office/drawing/2014/main" id="{30CFDC3B-512B-8711-0190-8F6E1B664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24600"/>
            <a:ext cx="1447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200"/>
              <a:t>Section 1.1</a:t>
            </a:r>
          </a:p>
        </p:txBody>
      </p:sp>
      <p:sp>
        <p:nvSpPr>
          <p:cNvPr id="11309" name="Slide Number Placeholder 1">
            <a:extLst>
              <a:ext uri="{FF2B5EF4-FFF2-40B4-BE49-F238E27FC236}">
                <a16:creationId xmlns:a16="http://schemas.microsoft.com/office/drawing/2014/main" id="{031264D8-E5AD-4E65-077D-1A6A4C320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A7A884E4-BC7B-4190-8712-A8D850E77868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1310" name="Title 1">
            <a:extLst>
              <a:ext uri="{FF2B5EF4-FFF2-40B4-BE49-F238E27FC236}">
                <a16:creationId xmlns:a16="http://schemas.microsoft.com/office/drawing/2014/main" id="{CFB9C638-86B0-B932-1CAA-27E129E04075}"/>
              </a:ext>
            </a:extLst>
          </p:cNvPr>
          <p:cNvSpPr txBox="1">
            <a:spLocks/>
          </p:cNvSpPr>
          <p:nvPr/>
        </p:nvSpPr>
        <p:spPr bwMode="auto">
          <a:xfrm>
            <a:off x="1981200" y="9144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2000">
                <a:solidFill>
                  <a:schemeClr val="accent1"/>
                </a:solidFill>
              </a:rPr>
              <a:t>SI units (International System of Units,</a:t>
            </a:r>
            <a:r>
              <a:rPr lang="en-US" altLang="en-US" sz="2000" i="1">
                <a:solidFill>
                  <a:schemeClr val="accent1"/>
                </a:solidFill>
              </a:rPr>
              <a:t>Le Système international d'unités)</a:t>
            </a:r>
            <a:endParaRPr lang="en-US" altLang="en-US" sz="2000">
              <a:solidFill>
                <a:schemeClr val="accent1"/>
              </a:solidFill>
            </a:endParaRPr>
          </a:p>
        </p:txBody>
      </p:sp>
      <p:sp>
        <p:nvSpPr>
          <p:cNvPr id="11311" name="TextBox 2">
            <a:extLst>
              <a:ext uri="{FF2B5EF4-FFF2-40B4-BE49-F238E27FC236}">
                <a16:creationId xmlns:a16="http://schemas.microsoft.com/office/drawing/2014/main" id="{46766636-E43E-D1FC-81D6-C35F3794F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1525588"/>
            <a:ext cx="4508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/>
              <a:t>There are seven base units. They are: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C6E4158-C930-E866-650F-53766F9D95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Quantities Used in Mechanics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517FF60-5468-1A28-DEEE-2D2C423648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676400"/>
            <a:ext cx="6273800" cy="4438650"/>
          </a:xfrm>
        </p:spPr>
        <p:txBody>
          <a:bodyPr>
            <a:normAutofit fontScale="92500" lnSpcReduction="20000"/>
          </a:bodyPr>
          <a:lstStyle/>
          <a:p>
            <a:pPr marL="0" indent="0"/>
            <a:r>
              <a:rPr lang="en-US" altLang="en-US"/>
              <a:t>In mechanics, three fundamental quantities are used:</a:t>
            </a:r>
          </a:p>
          <a:p>
            <a:pPr lvl="1" eaLnBrk="1" hangingPunct="1"/>
            <a:r>
              <a:rPr lang="en-US" altLang="en-US"/>
              <a:t>Length (SI unit: m) </a:t>
            </a:r>
            <a:r>
              <a:rPr lang="en-US" altLang="en-US">
                <a:hlinkClick r:id="rId2"/>
              </a:rPr>
              <a:t>[Historical context of m]</a:t>
            </a:r>
            <a:endParaRPr lang="en-US" altLang="en-US"/>
          </a:p>
          <a:p>
            <a:pPr lvl="2" eaLnBrk="1" hangingPunct="1"/>
            <a:r>
              <a:rPr lang="en-US" altLang="en-US"/>
              <a:t>Defined in terms of a meter – the distance traveled by light in a vacuum during a given time</a:t>
            </a:r>
          </a:p>
          <a:p>
            <a:pPr lvl="1" eaLnBrk="1" hangingPunct="1"/>
            <a:r>
              <a:rPr lang="en-US" altLang="en-US"/>
              <a:t>Mass (SI unit: kg) </a:t>
            </a:r>
            <a:r>
              <a:rPr lang="en-US" altLang="en-US">
                <a:hlinkClick r:id="rId3"/>
              </a:rPr>
              <a:t>[Historical context of kg]</a:t>
            </a:r>
            <a:endParaRPr lang="en-US" altLang="en-US"/>
          </a:p>
          <a:p>
            <a:pPr lvl="2" eaLnBrk="1" hangingPunct="1"/>
            <a:r>
              <a:rPr lang="en-US" altLang="en-US"/>
              <a:t>Defined in terms of a kilogram, based on a specific cylinder kept at the International Bureau of Standards</a:t>
            </a:r>
          </a:p>
          <a:p>
            <a:pPr lvl="1" eaLnBrk="1" hangingPunct="1"/>
            <a:r>
              <a:rPr lang="en-US" altLang="en-US"/>
              <a:t>Time (SI unit: s) </a:t>
            </a:r>
            <a:r>
              <a:rPr lang="en-US" altLang="en-US">
                <a:hlinkClick r:id="rId4"/>
              </a:rPr>
              <a:t>[Historical context of s]</a:t>
            </a:r>
            <a:endParaRPr lang="en-US" altLang="en-US"/>
          </a:p>
          <a:p>
            <a:pPr lvl="2" eaLnBrk="1" hangingPunct="1"/>
            <a:r>
              <a:rPr lang="en-US" altLang="en-US"/>
              <a:t>Defined in terms of the oscillation of radiation from a cesium atom</a:t>
            </a:r>
          </a:p>
          <a:p>
            <a:pPr marL="0" indent="0"/>
            <a:r>
              <a:rPr lang="en-US" altLang="en-US"/>
              <a:t>All other quantities in mechanics can be expressed in terms of the three fundamental quantities.</a:t>
            </a:r>
          </a:p>
        </p:txBody>
      </p:sp>
      <p:pic>
        <p:nvPicPr>
          <p:cNvPr id="12293" name="Picture 4">
            <a:extLst>
              <a:ext uri="{FF2B5EF4-FFF2-40B4-BE49-F238E27FC236}">
                <a16:creationId xmlns:a16="http://schemas.microsoft.com/office/drawing/2014/main" id="{95525E7B-7581-2E36-77CC-8E00B691A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1" y="1916113"/>
            <a:ext cx="2219325" cy="304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Slide Number Placeholder 1">
            <a:extLst>
              <a:ext uri="{FF2B5EF4-FFF2-40B4-BE49-F238E27FC236}">
                <a16:creationId xmlns:a16="http://schemas.microsoft.com/office/drawing/2014/main" id="{A9D2376F-80AE-D9EA-5FD4-DEB874EA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B3FFB283-23D3-4DCE-8A43-FB0B31C1145C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0BE85889-3C9D-59D6-CBD6-52C1DC6234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Number Notations: Prefixes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BC726412-567C-8B90-B1F8-59D274283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34762" y="1816100"/>
            <a:ext cx="10515600" cy="4351338"/>
          </a:xfrm>
        </p:spPr>
        <p:txBody>
          <a:bodyPr/>
          <a:lstStyle/>
          <a:p>
            <a:pPr marL="0" indent="0"/>
            <a:r>
              <a:rPr lang="en-US" altLang="en-US" dirty="0"/>
              <a:t>The prefixes can be used with any SI units (with exception of kg, we use g [gram]). For examples:</a:t>
            </a:r>
          </a:p>
          <a:p>
            <a:pPr lvl="1" eaLnBrk="1" hangingPunct="1"/>
            <a:r>
              <a:rPr lang="en-US" altLang="en-US" dirty="0"/>
              <a:t>1 km = 10</a:t>
            </a:r>
            <a:r>
              <a:rPr lang="en-US" altLang="en-US" baseline="30000" dirty="0"/>
              <a:t>3</a:t>
            </a:r>
            <a:r>
              <a:rPr lang="en-US" altLang="en-US" dirty="0"/>
              <a:t> m; 1 mm = 10</a:t>
            </a:r>
            <a:r>
              <a:rPr lang="en-US" altLang="en-US" baseline="30000" dirty="0"/>
              <a:t>-3</a:t>
            </a:r>
            <a:r>
              <a:rPr lang="en-US" altLang="en-US" dirty="0"/>
              <a:t> m; 1 nm = 10</a:t>
            </a:r>
            <a:r>
              <a:rPr lang="en-US" altLang="en-US" baseline="30000" dirty="0"/>
              <a:t>-9</a:t>
            </a:r>
            <a:r>
              <a:rPr lang="en-US" altLang="en-US" dirty="0"/>
              <a:t> m</a:t>
            </a:r>
          </a:p>
          <a:p>
            <a:pPr marL="0" indent="0"/>
            <a:endParaRPr lang="en-US" altLang="en-US" dirty="0"/>
          </a:p>
        </p:txBody>
      </p:sp>
      <p:sp>
        <p:nvSpPr>
          <p:cNvPr id="13317" name="Slide Number Placeholder 1">
            <a:extLst>
              <a:ext uri="{FF2B5EF4-FFF2-40B4-BE49-F238E27FC236}">
                <a16:creationId xmlns:a16="http://schemas.microsoft.com/office/drawing/2014/main" id="{4073D8A3-C5D3-24F8-F936-413F05FA5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F82EA585-CA4F-4E9E-9B9E-7F6B3B22B744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pic>
        <p:nvPicPr>
          <p:cNvPr id="13318" name="Picture 6" descr="01T4">
            <a:extLst>
              <a:ext uri="{FF2B5EF4-FFF2-40B4-BE49-F238E27FC236}">
                <a16:creationId xmlns:a16="http://schemas.microsoft.com/office/drawing/2014/main" id="{05892992-EA67-76BC-8671-C97246E4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407" y="3097471"/>
            <a:ext cx="7129462" cy="283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0D3E-7C8C-27FE-41C3-D169AA2A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EF31B5-7FF1-C404-4AA2-61AB02F56408}"/>
              </a:ext>
            </a:extLst>
          </p:cNvPr>
          <p:cNvSpPr txBox="1"/>
          <p:nvPr/>
        </p:nvSpPr>
        <p:spPr>
          <a:xfrm>
            <a:off x="172994" y="829479"/>
            <a:ext cx="11846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Mechanics, the study of motion, has two parts </a:t>
            </a:r>
          </a:p>
          <a:p>
            <a:r>
              <a:rPr lang="en-US" sz="2800" dirty="0"/>
              <a:t>• Kinematics is the mathematical description of motion. (Our starting point) </a:t>
            </a:r>
          </a:p>
          <a:p>
            <a:r>
              <a:rPr lang="en-US" sz="2800" dirty="0"/>
              <a:t>• Dynamics is the study of the causes of motion (including forces, energy, etc.) </a:t>
            </a:r>
            <a:endParaRPr lang="en-HK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4E6EC-CC10-D06A-15F6-5791B2527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02" y="2599430"/>
            <a:ext cx="5374533" cy="306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5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6931-1285-4C70-F4F4-DC27A3F7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AE8B7-5A9F-F831-4794-DB8F67473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3949D-B628-8755-810F-144BD126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36" y="0"/>
            <a:ext cx="11892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5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5A8A-40BF-9006-4254-B01FB545F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car starts at a position 30 m from a stop sign and continues past the stop sign until it comes to rest 120 m past the sign. What is its displacement?</a:t>
            </a: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D3BD9-FBC3-270D-BEAD-EB2E54A89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76058"/>
            <a:ext cx="9860692" cy="473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64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3251</TotalTime>
  <Words>1181</Words>
  <Application>Microsoft Office PowerPoint</Application>
  <PresentationFormat>Widescreen</PresentationFormat>
  <Paragraphs>236</Paragraphs>
  <Slides>34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Times-Italic</vt:lpstr>
      <vt:lpstr>Times-Roman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Microsoft 方程式編輯器 3.0</vt:lpstr>
      <vt:lpstr>PowerPoint Presentation</vt:lpstr>
      <vt:lpstr>Describing Motion</vt:lpstr>
      <vt:lpstr>Some Physical Vector Quantities for Describing Motion</vt:lpstr>
      <vt:lpstr>PowerPoint Presentation</vt:lpstr>
      <vt:lpstr>Quantities Used in Mechanics</vt:lpstr>
      <vt:lpstr>Number Notations: Prefixes</vt:lpstr>
      <vt:lpstr>PowerPoint Presentation</vt:lpstr>
      <vt:lpstr>PowerPoint Presentation</vt:lpstr>
      <vt:lpstr>A car starts at a position 30 m from a stop sign and continues past the stop sign until it comes to rest 120 m past the sign. What is its displacement?</vt:lpstr>
      <vt:lpstr>we could have solved the problem us ing vector notation:</vt:lpstr>
      <vt:lpstr>PowerPoint Presentation</vt:lpstr>
      <vt:lpstr>From the graph below, calculate the average velocity of the trajectory plotted.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Instantaneous Acceleration</vt:lpstr>
      <vt:lpstr>PowerPoint Presentation</vt:lpstr>
      <vt:lpstr>PowerPoint Presentation</vt:lpstr>
      <vt:lpstr>PowerPoint Presentation</vt:lpstr>
      <vt:lpstr>PowerPoint Presentation</vt:lpstr>
      <vt:lpstr>Describing Motion Again (Motion graph)</vt:lpstr>
      <vt:lpstr>Describing Motion Again (Motion graph)</vt:lpstr>
      <vt:lpstr>Relations between velocity and acceleration: Quick Test</vt:lpstr>
      <vt:lpstr>Describing Motion Again (Motion graph)</vt:lpstr>
      <vt:lpstr>Describing Motion Again (Motion graph)</vt:lpstr>
      <vt:lpstr>Describing Motion by Kinematic Equations</vt:lpstr>
      <vt:lpstr>Derivation of Kinematic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yip cho tung</dc:creator>
  <cp:lastModifiedBy>yip cho tung</cp:lastModifiedBy>
  <cp:revision>8</cp:revision>
  <dcterms:created xsi:type="dcterms:W3CDTF">2025-02-22T01:30:52Z</dcterms:created>
  <dcterms:modified xsi:type="dcterms:W3CDTF">2025-02-24T07:42:45Z</dcterms:modified>
</cp:coreProperties>
</file>